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4"/>
  </p:notesMasterIdLst>
  <p:sldIdLst>
    <p:sldId id="317" r:id="rId2"/>
    <p:sldId id="308" r:id="rId3"/>
    <p:sldId id="302" r:id="rId4"/>
    <p:sldId id="286" r:id="rId5"/>
    <p:sldId id="287" r:id="rId6"/>
    <p:sldId id="260" r:id="rId7"/>
    <p:sldId id="278" r:id="rId8"/>
    <p:sldId id="306" r:id="rId9"/>
    <p:sldId id="307" r:id="rId10"/>
    <p:sldId id="292" r:id="rId11"/>
    <p:sldId id="281" r:id="rId12"/>
    <p:sldId id="318" r:id="rId13"/>
    <p:sldId id="269" r:id="rId14"/>
    <p:sldId id="304" r:id="rId15"/>
    <p:sldId id="293" r:id="rId16"/>
    <p:sldId id="303" r:id="rId17"/>
    <p:sldId id="295" r:id="rId18"/>
    <p:sldId id="305" r:id="rId19"/>
    <p:sldId id="315" r:id="rId20"/>
    <p:sldId id="314" r:id="rId21"/>
    <p:sldId id="319" r:id="rId22"/>
    <p:sldId id="273" r:id="rId23"/>
    <p:sldId id="296" r:id="rId24"/>
    <p:sldId id="297" r:id="rId25"/>
    <p:sldId id="283" r:id="rId26"/>
    <p:sldId id="274" r:id="rId27"/>
    <p:sldId id="298" r:id="rId28"/>
    <p:sldId id="299" r:id="rId29"/>
    <p:sldId id="290" r:id="rId30"/>
    <p:sldId id="291" r:id="rId31"/>
    <p:sldId id="316" r:id="rId32"/>
    <p:sldId id="32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Fildissis" initials="G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48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484C-C26C-44B5-819B-ABAFB5026A2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71D5-762E-4284-AAC1-FC5BEF6D12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84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FAF0F-1B39-4C57-86C7-E68FA500F11A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FAF0F-1B39-4C57-86C7-E68FA500F11A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87950-B86E-45E6-AB54-0B728A62EBCB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108683-83BB-48FE-9326-CE8D51700D10}" type="slidenum">
              <a:rPr lang="en-US" sz="1200">
                <a:latin typeface="Times New Roman" pitchFamily="18" charset="0"/>
              </a:rPr>
              <a:pPr algn="r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C52C-DD41-4E22-B86D-ADED49CE9E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2185980"/>
            <a:ext cx="8501122" cy="238602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ΔΙΑΦΟΡΑ ΘΕΜΑΤΑ ΟΞΕΟΒΑΣΙΚΩΝ ΔΙΑΤΑΡΑΧΩΝ</a:t>
            </a:r>
            <a:br>
              <a:rPr lang="el-GR" dirty="0" smtClean="0"/>
            </a:br>
            <a:r>
              <a:rPr lang="el-GR" dirty="0" smtClean="0"/>
              <a:t>ΣΧΟΛΙΑ - ΠΑΡΑΔΕΙΓΜΑΤΑ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358246" cy="2686072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Γεώργιος </a:t>
            </a:r>
            <a:r>
              <a:rPr lang="el-GR" sz="2800" dirty="0" err="1" smtClean="0">
                <a:solidFill>
                  <a:schemeClr val="tx1"/>
                </a:solidFill>
              </a:rPr>
              <a:t>Φιλντίσης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Καθηγητής </a:t>
            </a:r>
            <a:r>
              <a:rPr lang="el-GR" sz="2800" dirty="0" err="1" smtClean="0">
                <a:solidFill>
                  <a:schemeClr val="tx1"/>
                </a:solidFill>
              </a:rPr>
              <a:t>Εντατικολογίας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Διευθυντής Κλινικής Εντατικής Νοσηλείας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Νοσηλευτικής, ΓΟΝΚ Άγιοι Ανάργυροι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4" name="Picture 7" descr="Αποτέλεσμα εικόνας για ΕΚΠΑ 180Χρόν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471490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2268"/>
            <a:ext cx="3356959" cy="16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82550"/>
            <a:ext cx="8639205" cy="1200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dirty="0" smtClean="0"/>
              <a:t>Προγνωστική σημασία των επιπέδων γαλακτικού στο αίμα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28774"/>
            <a:ext cx="8643998" cy="48720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Δείκτης σοβαρότητας της κατάστασης του ασθενούς και σημαντική παράμετρος της αρχικής αξιολόγησης.</a:t>
            </a:r>
          </a:p>
          <a:p>
            <a:pPr eaLnBrk="1" hangingPunct="1">
              <a:defRPr/>
            </a:pPr>
            <a:r>
              <a:rPr lang="el-GR" sz="2800" dirty="0" smtClean="0"/>
              <a:t>Όσο υψηλότερα τα επίπεδα, τόσο χειρότερη η πρόγνωση.</a:t>
            </a:r>
          </a:p>
          <a:p>
            <a:pPr eaLnBrk="1" hangingPunct="1">
              <a:defRPr/>
            </a:pPr>
            <a:r>
              <a:rPr lang="el-GR" sz="2800" dirty="0" smtClean="0"/>
              <a:t>Αύξηση από προηγούμενη τιμή, ακόμη και εντός φυσιολογικών ορίων, προοιωνίζει κακή έκβαση.</a:t>
            </a:r>
          </a:p>
          <a:p>
            <a:pPr eaLnBrk="1" hangingPunct="1">
              <a:defRPr/>
            </a:pPr>
            <a:r>
              <a:rPr lang="el-GR" sz="2800" dirty="0" smtClean="0"/>
              <a:t>Η παρακολούθηση των αλλαγών είναι δείκτης της αποτελεσματικότητας των μέτρων θεραπείας.</a:t>
            </a:r>
          </a:p>
          <a:p>
            <a:pPr eaLnBrk="1" hangingPunct="1">
              <a:defRPr/>
            </a:pPr>
            <a:r>
              <a:rPr lang="el-GR" sz="2800" dirty="0" smtClean="0"/>
              <a:t>Δραματική αύξηση της θνησιμότητας, όταν η </a:t>
            </a:r>
            <a:r>
              <a:rPr lang="el-GR" sz="2800" dirty="0" err="1" smtClean="0"/>
              <a:t>υπεργαλακταιμία</a:t>
            </a:r>
            <a:r>
              <a:rPr lang="el-GR" sz="2800" dirty="0" smtClean="0"/>
              <a:t> διατηρείται.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214290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Several authors have reported that septic patients with the lowest lactate value at H24, even with the same initial</a:t>
            </a:r>
          </a:p>
          <a:p>
            <a:pPr algn="just"/>
            <a:r>
              <a:rPr lang="en-US" sz="2800" dirty="0" smtClean="0"/>
              <a:t>lactate concentration, had the highest survival rate</a:t>
            </a:r>
            <a:endParaRPr lang="el-GR" sz="2800" dirty="0" smtClean="0"/>
          </a:p>
          <a:p>
            <a:pPr algn="r"/>
            <a:r>
              <a:rPr lang="en-US" sz="1400" i="1" dirty="0" err="1" smtClean="0">
                <a:solidFill>
                  <a:srgbClr val="FFFF00"/>
                </a:solidFill>
              </a:rPr>
              <a:t>Bernardin</a:t>
            </a:r>
            <a:r>
              <a:rPr lang="en-US" sz="1400" i="1" dirty="0" smtClean="0">
                <a:solidFill>
                  <a:srgbClr val="FFFF00"/>
                </a:solidFill>
              </a:rPr>
              <a:t> G, et al. Intensive Care Med 1996, 22(1):17–25.</a:t>
            </a:r>
          </a:p>
          <a:p>
            <a:pPr algn="r"/>
            <a:r>
              <a:rPr lang="en-US" sz="1400" i="1" dirty="0" smtClean="0">
                <a:solidFill>
                  <a:srgbClr val="FFFF00"/>
                </a:solidFill>
              </a:rPr>
              <a:t>Friedman G, et al. </a:t>
            </a:r>
            <a:r>
              <a:rPr lang="en-US" sz="1400" i="1" dirty="0" err="1" smtClean="0">
                <a:solidFill>
                  <a:srgbClr val="FFFF00"/>
                </a:solidFill>
              </a:rPr>
              <a:t>Crit</a:t>
            </a:r>
            <a:r>
              <a:rPr lang="en-US" sz="1400" i="1" dirty="0" smtClean="0">
                <a:solidFill>
                  <a:srgbClr val="FFFF00"/>
                </a:solidFill>
              </a:rPr>
              <a:t> Care Med 1995, 23(7):1184–1193.</a:t>
            </a:r>
          </a:p>
          <a:p>
            <a:pPr algn="r"/>
            <a:r>
              <a:rPr lang="en-US" sz="1400" i="1" dirty="0" err="1" smtClean="0">
                <a:solidFill>
                  <a:srgbClr val="FFFF00"/>
                </a:solidFill>
              </a:rPr>
              <a:t>Marecaux</a:t>
            </a:r>
            <a:r>
              <a:rPr lang="en-US" sz="1400" i="1" dirty="0" smtClean="0">
                <a:solidFill>
                  <a:srgbClr val="FFFF00"/>
                </a:solidFill>
              </a:rPr>
              <a:t> G, et al. Intensive Care Med 1996, 22(5):404–408</a:t>
            </a:r>
            <a:endParaRPr lang="el-GR" sz="1400" i="1" dirty="0">
              <a:solidFill>
                <a:srgbClr val="FFFF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2758385"/>
            <a:ext cx="89297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Lactate clearance in the first 6 hours was associated with an improvement of outcome in severe sepsis and septic shock patients and was proposed to guide treatment. </a:t>
            </a:r>
            <a:endParaRPr lang="el-GR" sz="2800" dirty="0" smtClean="0"/>
          </a:p>
          <a:p>
            <a:pPr algn="r"/>
            <a:r>
              <a:rPr lang="en-US" sz="1400" b="1" i="1" dirty="0" smtClean="0">
                <a:solidFill>
                  <a:srgbClr val="FFFF00"/>
                </a:solidFill>
              </a:rPr>
              <a:t>Nguyen HB, et al.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Crit</a:t>
            </a:r>
            <a:r>
              <a:rPr lang="en-US" sz="1400" b="1" i="1" dirty="0" smtClean="0">
                <a:solidFill>
                  <a:srgbClr val="FFFF00"/>
                </a:solidFill>
              </a:rPr>
              <a:t> Care Med 2004, 32(8):1637–1642</a:t>
            </a:r>
            <a:endParaRPr lang="el-GR" sz="1400" b="1" i="1" dirty="0">
              <a:solidFill>
                <a:srgbClr val="FFFF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5072074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Lactate clearance as a goal of early sepsis therapy (in the first 6 hours), compared with central venous saturation, did not reduce the mortality of septic patients</a:t>
            </a:r>
            <a:endParaRPr lang="el-GR" sz="2800" dirty="0" smtClean="0"/>
          </a:p>
          <a:p>
            <a:pPr algn="r"/>
            <a:r>
              <a:rPr lang="en-US" sz="1400" b="1" i="1" dirty="0" smtClean="0">
                <a:solidFill>
                  <a:srgbClr val="FFFF00"/>
                </a:solidFill>
              </a:rPr>
              <a:t>Jones </a:t>
            </a:r>
            <a:r>
              <a:rPr lang="en-US" sz="1400" b="1" i="1" dirty="0" smtClean="0">
                <a:solidFill>
                  <a:srgbClr val="FFFF00"/>
                </a:solidFill>
              </a:rPr>
              <a:t>et </a:t>
            </a:r>
            <a:r>
              <a:rPr lang="en-US" sz="1400" b="1" i="1" dirty="0" smtClean="0">
                <a:solidFill>
                  <a:srgbClr val="FFFF00"/>
                </a:solidFill>
              </a:rPr>
              <a:t>al, JAMA </a:t>
            </a:r>
            <a:r>
              <a:rPr lang="en-US" sz="1400" b="1" i="1" dirty="0" smtClean="0">
                <a:solidFill>
                  <a:srgbClr val="FFFF00"/>
                </a:solidFill>
              </a:rPr>
              <a:t>2010, 303(8):739–746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85728"/>
            <a:ext cx="85725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Lactate clearance for death prediction in severe</a:t>
            </a:r>
            <a:r>
              <a:rPr lang="el-GR" sz="3200" dirty="0" smtClean="0"/>
              <a:t> </a:t>
            </a:r>
            <a:r>
              <a:rPr lang="en-US" sz="3200" dirty="0" smtClean="0"/>
              <a:t>sepsis or septic shock patients during the first 24</a:t>
            </a:r>
            <a:r>
              <a:rPr lang="el-GR" sz="3200" dirty="0" smtClean="0"/>
              <a:t> </a:t>
            </a:r>
            <a:r>
              <a:rPr lang="en-US" sz="3200" dirty="0" smtClean="0"/>
              <a:t>hours in Intensive Care Unit: an observational</a:t>
            </a:r>
            <a:r>
              <a:rPr lang="el-GR" sz="3200" dirty="0" smtClean="0"/>
              <a:t> </a:t>
            </a:r>
            <a:r>
              <a:rPr lang="en-US" sz="3200" dirty="0" smtClean="0"/>
              <a:t>study</a:t>
            </a:r>
            <a:r>
              <a:rPr lang="el-GR" sz="3200" dirty="0" smtClean="0"/>
              <a:t>.</a:t>
            </a:r>
          </a:p>
          <a:p>
            <a:pPr algn="r"/>
            <a:r>
              <a:rPr lang="en-US" sz="1400" b="1" i="1" dirty="0" smtClean="0">
                <a:solidFill>
                  <a:srgbClr val="FFFF00"/>
                </a:solidFill>
              </a:rPr>
              <a:t>Marty et </a:t>
            </a:r>
            <a:r>
              <a:rPr lang="en-US" sz="1400" b="1" i="1" dirty="0" smtClean="0">
                <a:solidFill>
                  <a:srgbClr val="FFFF00"/>
                </a:solidFill>
              </a:rPr>
              <a:t>al, Annals </a:t>
            </a:r>
            <a:r>
              <a:rPr lang="en-US" sz="1400" b="1" i="1" dirty="0" smtClean="0">
                <a:solidFill>
                  <a:srgbClr val="FFFF00"/>
                </a:solidFill>
              </a:rPr>
              <a:t>of Intensive Care 2013, 3:3</a:t>
            </a:r>
            <a:endParaRPr lang="el-GR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14282" y="3143248"/>
            <a:ext cx="8786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Conclusions: During the first 24 hr in the ICU, lactate clearance was the best parameter associated with 28-day mortality rate in septic patients. Protocol of lactate clearance-directed therapy should be considered in septic</a:t>
            </a:r>
          </a:p>
          <a:p>
            <a:pPr algn="just"/>
            <a:r>
              <a:rPr lang="en-US" sz="2800" dirty="0" smtClean="0"/>
              <a:t>patients, even after the golden hours. </a:t>
            </a:r>
            <a:endParaRPr lang="el-GR" sz="2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214282" y="5689603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b="1" dirty="0" smtClean="0">
                <a:solidFill>
                  <a:srgbClr val="FFFF00"/>
                </a:solidFill>
              </a:rPr>
              <a:t>Επιβιώσαντες </a:t>
            </a:r>
            <a:r>
              <a:rPr lang="en-US" sz="2800" b="1" dirty="0" smtClean="0">
                <a:solidFill>
                  <a:srgbClr val="FFFF00"/>
                </a:solidFill>
              </a:rPr>
              <a:t>- </a:t>
            </a:r>
            <a:r>
              <a:rPr lang="el-GR" sz="2800" b="1" dirty="0" smtClean="0">
                <a:solidFill>
                  <a:srgbClr val="FFFF00"/>
                </a:solidFill>
              </a:rPr>
              <a:t>μείωση 13% σε 6</a:t>
            </a:r>
            <a:r>
              <a:rPr lang="en-US" sz="2800" b="1" dirty="0" smtClean="0">
                <a:solidFill>
                  <a:srgbClr val="FFFF00"/>
                </a:solidFill>
              </a:rPr>
              <a:t>h </a:t>
            </a:r>
            <a:r>
              <a:rPr lang="el-GR" sz="2800" b="1" dirty="0" smtClean="0">
                <a:solidFill>
                  <a:srgbClr val="FFFF00"/>
                </a:solidFill>
              </a:rPr>
              <a:t>&amp; 42% σε 24</a:t>
            </a:r>
            <a:r>
              <a:rPr lang="en-US" sz="2800" b="1" dirty="0" smtClean="0">
                <a:solidFill>
                  <a:srgbClr val="FFFF00"/>
                </a:solidFill>
              </a:rPr>
              <a:t>h</a:t>
            </a:r>
          </a:p>
          <a:p>
            <a:pPr algn="r"/>
            <a:r>
              <a:rPr lang="el-GR" sz="2800" b="1" dirty="0" smtClean="0">
                <a:solidFill>
                  <a:srgbClr val="FFFF00"/>
                </a:solidFill>
              </a:rPr>
              <a:t>Θανόντες – αύξηση 13% σε 6 </a:t>
            </a:r>
            <a:r>
              <a:rPr lang="en-US" sz="2800" b="1" dirty="0" smtClean="0">
                <a:solidFill>
                  <a:srgbClr val="FFFF00"/>
                </a:solidFill>
              </a:rPr>
              <a:t>h </a:t>
            </a:r>
            <a:r>
              <a:rPr lang="el-GR" sz="2800" b="1" dirty="0" smtClean="0">
                <a:solidFill>
                  <a:srgbClr val="FFFF00"/>
                </a:solidFill>
              </a:rPr>
              <a:t>&amp; 17%σε 24</a:t>
            </a:r>
            <a:r>
              <a:rPr lang="en-US" sz="2800" b="1" dirty="0" smtClean="0">
                <a:solidFill>
                  <a:srgbClr val="FFFF00"/>
                </a:solidFill>
              </a:rPr>
              <a:t> 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76" y="1285860"/>
            <a:ext cx="8858280" cy="535785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Γυναίκα 68 ετών, καπνίστρια, </a:t>
            </a:r>
            <a:r>
              <a:rPr lang="el-GR" dirty="0" err="1" smtClean="0"/>
              <a:t>πολυαγγειοπαθής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ΑΑ=ΣΔ, ΑΕΕ, ΣΚΑ (ΚΕ 40%), ΚΜ, Υποθυρεοειδισμός</a:t>
            </a:r>
          </a:p>
          <a:p>
            <a:endParaRPr lang="el-GR" dirty="0" smtClean="0"/>
          </a:p>
          <a:p>
            <a:r>
              <a:rPr lang="el-GR" dirty="0" smtClean="0"/>
              <a:t>30/6/17  - ΑΓΧ Αττικού Ν με γάγγραινα ΑΡ κάτω άκρου</a:t>
            </a:r>
          </a:p>
          <a:p>
            <a:endParaRPr lang="el-GR" dirty="0" smtClean="0"/>
          </a:p>
          <a:p>
            <a:r>
              <a:rPr lang="el-GR" dirty="0" smtClean="0"/>
              <a:t>26/7/17 -  υπογλυκαιμία</a:t>
            </a:r>
            <a:r>
              <a:rPr lang="en-US" dirty="0" smtClean="0"/>
              <a:t> (46 mg%)</a:t>
            </a:r>
            <a:r>
              <a:rPr lang="el-GR" dirty="0" smtClean="0"/>
              <a:t>, ανακοπή, ΚΑΡΠΑ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ABGs : pH 7.30, paO2 560, pCO2 36, HCO3 17, Lac 8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27/7/17 Διακομιδή σε ΜΕΘ ΓΟΝΚ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Περίπτωση 2, </a:t>
            </a:r>
            <a:r>
              <a:rPr lang="en-US" dirty="0" smtClean="0"/>
              <a:t>ABGs</a:t>
            </a:r>
            <a:r>
              <a:rPr lang="el-GR" dirty="0" smtClean="0"/>
              <a:t> 27/7/17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64333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ΕΙΣΑΓΩΓΗ ΣΤΗ ΜΕΘ</a:t>
            </a:r>
          </a:p>
          <a:p>
            <a:r>
              <a:rPr lang="en-US" b="1" dirty="0" smtClean="0"/>
              <a:t>pH 	</a:t>
            </a:r>
            <a:r>
              <a:rPr lang="el-GR" b="1" dirty="0" smtClean="0"/>
              <a:t>7.28</a:t>
            </a:r>
            <a:endParaRPr lang="en-US" b="1" dirty="0" smtClean="0"/>
          </a:p>
          <a:p>
            <a:r>
              <a:rPr lang="en-US" b="1" dirty="0" smtClean="0"/>
              <a:t>pCO2 	</a:t>
            </a:r>
            <a:r>
              <a:rPr lang="el-GR" b="1" dirty="0" smtClean="0"/>
              <a:t>30</a:t>
            </a:r>
            <a:endParaRPr lang="en-US" b="1" dirty="0" smtClean="0"/>
          </a:p>
          <a:p>
            <a:r>
              <a:rPr lang="en-US" b="1" dirty="0" smtClean="0"/>
              <a:t>pO2 	</a:t>
            </a:r>
            <a:r>
              <a:rPr lang="el-GR" b="1" dirty="0" smtClean="0"/>
              <a:t>78</a:t>
            </a:r>
            <a:endParaRPr lang="en-US" b="1" dirty="0" smtClean="0"/>
          </a:p>
          <a:p>
            <a:r>
              <a:rPr lang="en-US" b="1" dirty="0" smtClean="0"/>
              <a:t>HCO3 	</a:t>
            </a:r>
            <a:r>
              <a:rPr lang="el-GR" b="1" dirty="0" smtClean="0"/>
              <a:t>14</a:t>
            </a:r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Lac 	</a:t>
            </a:r>
            <a:r>
              <a:rPr lang="el-GR" b="1" dirty="0" smtClean="0">
                <a:solidFill>
                  <a:srgbClr val="FFFF00"/>
                </a:solidFill>
              </a:rPr>
              <a:t>7.7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AG 	</a:t>
            </a:r>
            <a:r>
              <a:rPr lang="el-GR" b="1" dirty="0" smtClean="0"/>
              <a:t>20</a:t>
            </a:r>
            <a:endParaRPr lang="en-US" b="1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Hb</a:t>
            </a:r>
            <a:r>
              <a:rPr lang="en-US" b="1" dirty="0" smtClean="0">
                <a:solidFill>
                  <a:srgbClr val="C00000"/>
                </a:solidFill>
              </a:rPr>
              <a:t> 	10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CaO2 	14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900634"/>
          </a:xfrm>
        </p:spPr>
        <p:txBody>
          <a:bodyPr>
            <a:normAutofit/>
          </a:bodyPr>
          <a:lstStyle/>
          <a:p>
            <a:r>
              <a:rPr lang="el-GR" b="1" dirty="0" smtClean="0"/>
              <a:t>15 ΩΡΕΣ ΜΕΤΑ</a:t>
            </a:r>
          </a:p>
          <a:p>
            <a:r>
              <a:rPr lang="el-GR" b="1" dirty="0" smtClean="0"/>
              <a:t>7.13</a:t>
            </a:r>
          </a:p>
          <a:p>
            <a:r>
              <a:rPr lang="el-GR" b="1" dirty="0" smtClean="0"/>
              <a:t>28</a:t>
            </a:r>
          </a:p>
          <a:p>
            <a:r>
              <a:rPr lang="el-GR" b="1" dirty="0" smtClean="0"/>
              <a:t>111</a:t>
            </a:r>
          </a:p>
          <a:p>
            <a:r>
              <a:rPr lang="el-GR" b="1" dirty="0" smtClean="0"/>
              <a:t>9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&gt;20</a:t>
            </a:r>
          </a:p>
          <a:p>
            <a:r>
              <a:rPr lang="el-GR" b="1" dirty="0" smtClean="0">
                <a:cs typeface="Calibri"/>
              </a:rPr>
              <a:t>↑ </a:t>
            </a:r>
            <a:r>
              <a:rPr lang="el-GR" b="1" dirty="0" err="1" smtClean="0">
                <a:cs typeface="Calibri"/>
              </a:rPr>
              <a:t>↑</a:t>
            </a:r>
            <a:r>
              <a:rPr lang="el-GR" b="1" dirty="0" smtClean="0">
                <a:cs typeface="Calibri"/>
              </a:rPr>
              <a:t> </a:t>
            </a:r>
            <a:r>
              <a:rPr lang="el-GR" b="1" dirty="0" err="1" smtClean="0">
                <a:cs typeface="Calibri"/>
              </a:rPr>
              <a:t>↑</a:t>
            </a:r>
            <a:endParaRPr lang="el-GR" b="1" dirty="0" smtClean="0">
              <a:cs typeface="Calibri"/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7.7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10.6</a:t>
            </a:r>
            <a:endParaRPr lang="el-G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Θεραπεία γαλακτικής οξέωσης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2263" y="1285884"/>
            <a:ext cx="8678893" cy="54292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Μέτρα ανάνηψης και βελτίωσης της </a:t>
            </a:r>
            <a:r>
              <a:rPr lang="el-GR" sz="2400" dirty="0" err="1" smtClean="0"/>
              <a:t>ιστικής</a:t>
            </a:r>
            <a:r>
              <a:rPr lang="el-GR" sz="2400" dirty="0" smtClean="0"/>
              <a:t> άρδευσης και οξυγόνωσης: καρδιακή παροχή, όγκος κυκλοφορίας, επίπεδα </a:t>
            </a:r>
            <a:r>
              <a:rPr lang="en-US" sz="2400" dirty="0" err="1" smtClean="0"/>
              <a:t>Hb</a:t>
            </a:r>
            <a:r>
              <a:rPr lang="el-GR" sz="2400" dirty="0" smtClean="0"/>
              <a:t>, </a:t>
            </a: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</a:t>
            </a:r>
            <a:r>
              <a:rPr lang="el-GR" sz="2400" dirty="0" smtClean="0"/>
              <a:t>διασωλήνωση, αν χρειασθεί.</a:t>
            </a:r>
          </a:p>
          <a:p>
            <a:pPr eaLnBrk="1" hangingPunct="1">
              <a:defRPr/>
            </a:pPr>
            <a:r>
              <a:rPr lang="el-GR" sz="2400" dirty="0" smtClean="0"/>
              <a:t>Μέτρα </a:t>
            </a:r>
            <a:r>
              <a:rPr lang="el-GR" sz="2400" dirty="0" err="1" smtClean="0"/>
              <a:t>στοχευμένα</a:t>
            </a:r>
            <a:r>
              <a:rPr lang="el-GR" sz="2400" dirty="0" smtClean="0"/>
              <a:t> στις αιτίες: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Διαχείριση αρρυθμιών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Παρέμβαση για οξύ έμφραγμα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Θεραπεία για σήψη: αντιβιοτικά ή/και χειρουργείο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Χειρουργείο για τραύμα, </a:t>
            </a:r>
            <a:r>
              <a:rPr lang="el-GR" sz="2400" dirty="0" err="1" smtClean="0"/>
              <a:t>ιστική</a:t>
            </a:r>
            <a:r>
              <a:rPr lang="el-GR" sz="2400" dirty="0" smtClean="0"/>
              <a:t> ισχαιμία, τοξικό </a:t>
            </a:r>
            <a:r>
              <a:rPr lang="el-GR" sz="2400" dirty="0" err="1" smtClean="0"/>
              <a:t>μεγάκολο</a:t>
            </a: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/>
              <a:t>	Αιμοκάθαρση για απομάκρυνση τοξινών ή φαρμάκων</a:t>
            </a: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C000"/>
                </a:solidFill>
              </a:rPr>
              <a:t>Δεν πρέπει να αποτελεί κύριο θεραπευτικό στόχο η  </a:t>
            </a:r>
            <a:r>
              <a:rPr lang="el-GR" sz="2400" b="1" dirty="0" err="1" smtClean="0">
                <a:solidFill>
                  <a:srgbClr val="FFC000"/>
                </a:solidFill>
              </a:rPr>
              <a:t>οξυαιμία</a:t>
            </a:r>
            <a:r>
              <a:rPr lang="el-GR" sz="2400" b="1" dirty="0" smtClean="0">
                <a:solidFill>
                  <a:srgbClr val="FFC000"/>
                </a:solidFill>
              </a:rPr>
              <a:t> καθαυτή. Νομίζω, είναι δικαιολογημένο, όσο  η προσπάθεια σωτηρίας του ασθενούς συνεχίζεται να διορθώνονται ακραίες τιμές.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ChangeArrowheads="1"/>
          </p:cNvSpPr>
          <p:nvPr/>
        </p:nvSpPr>
        <p:spPr bwMode="auto">
          <a:xfrm>
            <a:off x="285720" y="857233"/>
            <a:ext cx="8643998" cy="58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l-GR" sz="2800" b="1" dirty="0">
                <a:latin typeface="Calibri" pitchFamily="34" charset="0"/>
              </a:rPr>
              <a:t>Επιπλοκές (</a:t>
            </a:r>
            <a:r>
              <a:rPr lang="el-GR" sz="2800" b="1" dirty="0" err="1">
                <a:latin typeface="Calibri" pitchFamily="34" charset="0"/>
              </a:rPr>
              <a:t>ιατρογενείς</a:t>
            </a:r>
            <a:r>
              <a:rPr lang="el-GR" sz="2800" b="1" dirty="0">
                <a:latin typeface="Calibri" pitchFamily="34" charset="0"/>
              </a:rPr>
              <a:t>) από τη μη σωστή χρήση των </a:t>
            </a:r>
            <a:r>
              <a:rPr lang="el-GR" sz="2800" b="1" dirty="0" err="1">
                <a:latin typeface="Calibri" pitchFamily="34" charset="0"/>
              </a:rPr>
              <a:t>διττανθρακικών</a:t>
            </a:r>
            <a:endParaRPr lang="el-GR" sz="2800" b="1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dirty="0" err="1" smtClean="0">
                <a:latin typeface="Calibri" pitchFamily="34" charset="0"/>
              </a:rPr>
              <a:t>Υπερνατριαιμία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dirty="0" err="1" smtClean="0">
                <a:latin typeface="Calibri" pitchFamily="34" charset="0"/>
              </a:rPr>
              <a:t>Υπερωσμωτικότητα</a:t>
            </a:r>
            <a:endParaRPr lang="el-GR" sz="28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dirty="0" err="1" smtClean="0">
                <a:latin typeface="Calibri" pitchFamily="34" charset="0"/>
              </a:rPr>
              <a:t>Υπερογκαιμία</a:t>
            </a:r>
            <a:r>
              <a:rPr lang="el-GR" sz="2800" dirty="0" smtClean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(καρδιακή κάμψη) [διουρητικά]</a:t>
            </a:r>
            <a:r>
              <a:rPr lang="en-US" sz="2800" dirty="0">
                <a:latin typeface="Calibri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dirty="0" err="1" smtClean="0">
                <a:latin typeface="Calibri" pitchFamily="34" charset="0"/>
              </a:rPr>
              <a:t>Υποκαλιαιμία</a:t>
            </a:r>
            <a:endParaRPr lang="el-GR" sz="28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C000"/>
                </a:solidFill>
                <a:latin typeface="Calibri" pitchFamily="34" charset="0"/>
              </a:rPr>
              <a:t>Παλίνδρομη </a:t>
            </a:r>
            <a:r>
              <a:rPr lang="el-GR" sz="2800" b="1" dirty="0" err="1">
                <a:solidFill>
                  <a:srgbClr val="FFC000"/>
                </a:solidFill>
                <a:latin typeface="Calibri" pitchFamily="34" charset="0"/>
              </a:rPr>
              <a:t>αλκάλωση</a:t>
            </a:r>
            <a:endParaRPr lang="el-GR" sz="28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C000"/>
                </a:solidFill>
                <a:latin typeface="Calibri" pitchFamily="34" charset="0"/>
              </a:rPr>
              <a:t>Παράδοξη </a:t>
            </a:r>
            <a:r>
              <a:rPr lang="el-GR" sz="2800" b="1" dirty="0">
                <a:solidFill>
                  <a:srgbClr val="FFC000"/>
                </a:solidFill>
                <a:latin typeface="Calibri" pitchFamily="34" charset="0"/>
              </a:rPr>
              <a:t>οξέωση του ΚΝΣ (αύξηση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</a:rPr>
              <a:t>PaCO</a:t>
            </a:r>
            <a:r>
              <a:rPr lang="en-US" sz="2800" b="1" baseline="-25000" dirty="0">
                <a:solidFill>
                  <a:srgbClr val="FFC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</a:rPr>
              <a:t>)</a:t>
            </a:r>
            <a:endParaRPr lang="el-GR" sz="28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l-GR" sz="2800" dirty="0" smtClean="0">
                <a:latin typeface="Calibri" pitchFamily="34" charset="0"/>
              </a:rPr>
              <a:t>Παρατεταμένο </a:t>
            </a:r>
            <a:r>
              <a:rPr lang="el-GR" sz="2800" dirty="0">
                <a:latin typeface="Calibri" pitchFamily="34" charset="0"/>
              </a:rPr>
              <a:t>κώμα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323850" y="142852"/>
            <a:ext cx="8569325" cy="571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latin typeface="+mj-lt"/>
                <a:ea typeface="+mj-ea"/>
                <a:cs typeface="+mj-cs"/>
              </a:rPr>
              <a:t>Θεραπεία ΜΟ – Χορήγηση Διττανθρακικών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57817" y="1844824"/>
          <a:ext cx="34981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50"/>
                <a:gridCol w="1166050"/>
                <a:gridCol w="1166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PCO</a:t>
                      </a:r>
                      <a:r>
                        <a:rPr lang="en-US" baseline="-25000" dirty="0" smtClean="0"/>
                        <a:t>2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30000" dirty="0" smtClean="0"/>
                        <a:t>-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963422" cy="496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29000"/>
            <a:ext cx="3513380" cy="24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8280920" cy="107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6588224" y="198884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1907704" y="5013176"/>
            <a:ext cx="187220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5868144" y="636158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 smtClean="0">
                <a:solidFill>
                  <a:schemeClr val="tx2"/>
                </a:solidFill>
              </a:rPr>
              <a:t>Curr</a:t>
            </a:r>
            <a:r>
              <a:rPr lang="en-US" sz="1400" b="1" i="1" dirty="0" smtClean="0">
                <a:solidFill>
                  <a:schemeClr val="tx2"/>
                </a:solidFill>
              </a:rPr>
              <a:t> </a:t>
            </a:r>
            <a:r>
              <a:rPr lang="en-US" sz="1400" b="1" i="1" dirty="0" err="1" smtClean="0">
                <a:solidFill>
                  <a:schemeClr val="tx2"/>
                </a:solidFill>
              </a:rPr>
              <a:t>Opin</a:t>
            </a:r>
            <a:r>
              <a:rPr lang="en-US" sz="1400" b="1" i="1" dirty="0" smtClean="0">
                <a:solidFill>
                  <a:schemeClr val="tx2"/>
                </a:solidFill>
              </a:rPr>
              <a:t> </a:t>
            </a:r>
            <a:r>
              <a:rPr lang="en-US" sz="1400" b="1" i="1" dirty="0" err="1" smtClean="0">
                <a:solidFill>
                  <a:schemeClr val="tx2"/>
                </a:solidFill>
              </a:rPr>
              <a:t>Crit</a:t>
            </a:r>
            <a:r>
              <a:rPr lang="en-US" sz="1400" b="1" i="1" dirty="0" smtClean="0">
                <a:solidFill>
                  <a:schemeClr val="tx2"/>
                </a:solidFill>
              </a:rPr>
              <a:t> Care 2008 </a:t>
            </a:r>
            <a:endParaRPr lang="el-GR" sz="1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Περίπτωση 2. </a:t>
            </a:r>
            <a:r>
              <a:rPr lang="en-US" dirty="0" smtClean="0"/>
              <a:t>ABGs</a:t>
            </a:r>
            <a:r>
              <a:rPr lang="el-GR" dirty="0" smtClean="0"/>
              <a:t> 28/7/17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900486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b="1" dirty="0" smtClean="0"/>
              <a:t>ΦΛΕΒΙΚΟ 24 Η ΜΕΤΑ</a:t>
            </a:r>
          </a:p>
          <a:p>
            <a:r>
              <a:rPr lang="en-US" b="1" dirty="0" smtClean="0"/>
              <a:t>pH 	</a:t>
            </a:r>
            <a:r>
              <a:rPr lang="el-GR" b="1" dirty="0" smtClean="0"/>
              <a:t>7.72</a:t>
            </a:r>
            <a:endParaRPr lang="en-US" b="1" dirty="0" smtClean="0"/>
          </a:p>
          <a:p>
            <a:r>
              <a:rPr lang="en-US" b="1" dirty="0" smtClean="0"/>
              <a:t>pCO2 	</a:t>
            </a:r>
            <a:r>
              <a:rPr lang="el-GR" b="1" dirty="0" smtClean="0"/>
              <a:t>109</a:t>
            </a:r>
            <a:endParaRPr lang="en-US" b="1" dirty="0" smtClean="0"/>
          </a:p>
          <a:p>
            <a:r>
              <a:rPr lang="en-US" b="1" dirty="0" smtClean="0"/>
              <a:t>pO2 	</a:t>
            </a:r>
            <a:r>
              <a:rPr lang="el-GR" b="1" dirty="0" smtClean="0"/>
              <a:t>36</a:t>
            </a:r>
            <a:endParaRPr lang="en-US" b="1" dirty="0" smtClean="0"/>
          </a:p>
          <a:p>
            <a:r>
              <a:rPr lang="en-US" b="1" dirty="0" smtClean="0"/>
              <a:t>HCO3 	</a:t>
            </a:r>
            <a:r>
              <a:rPr lang="el-GR" b="1" dirty="0" smtClean="0"/>
              <a:t>140</a:t>
            </a:r>
            <a:endParaRPr lang="en-US" b="1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Lac 	</a:t>
            </a:r>
            <a:r>
              <a:rPr lang="el-GR" b="1" dirty="0" smtClean="0">
                <a:solidFill>
                  <a:srgbClr val="FFC000"/>
                </a:solidFill>
              </a:rPr>
              <a:t>12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/>
              <a:t>AG 	</a:t>
            </a:r>
            <a:r>
              <a:rPr lang="el-GR" b="1" dirty="0" smtClean="0">
                <a:cs typeface="Calibri"/>
              </a:rPr>
              <a:t>↑ </a:t>
            </a:r>
            <a:r>
              <a:rPr lang="el-GR" b="1" dirty="0" err="1" smtClean="0">
                <a:cs typeface="Calibri"/>
              </a:rPr>
              <a:t>↑</a:t>
            </a:r>
            <a:r>
              <a:rPr lang="el-GR" b="1" dirty="0" smtClean="0">
                <a:cs typeface="Calibri"/>
              </a:rPr>
              <a:t> </a:t>
            </a:r>
            <a:r>
              <a:rPr lang="el-GR" b="1" dirty="0" err="1" smtClean="0">
                <a:cs typeface="Calibri"/>
              </a:rPr>
              <a:t>↑</a:t>
            </a:r>
            <a:endParaRPr lang="el-GR" b="1" dirty="0" smtClean="0">
              <a:cs typeface="Calibri"/>
            </a:endParaRPr>
          </a:p>
          <a:p>
            <a:endParaRPr lang="el-GR" b="1" dirty="0" smtClean="0"/>
          </a:p>
          <a:p>
            <a:r>
              <a:rPr lang="en-US" b="1" dirty="0" err="1" smtClean="0"/>
              <a:t>Hb</a:t>
            </a:r>
            <a:r>
              <a:rPr lang="en-US" b="1" dirty="0" smtClean="0"/>
              <a:t>		6</a:t>
            </a:r>
          </a:p>
          <a:p>
            <a:r>
              <a:rPr lang="en-US" b="1" dirty="0" smtClean="0"/>
              <a:t>CvO2	6.4</a:t>
            </a:r>
            <a:endParaRPr lang="el-GR" b="1" dirty="0" smtClean="0"/>
          </a:p>
          <a:p>
            <a:r>
              <a:rPr lang="en-US" b="1" dirty="0" smtClean="0"/>
              <a:t>SvO2	78%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071546"/>
            <a:ext cx="4257676" cy="5429288"/>
          </a:xfrm>
        </p:spPr>
        <p:txBody>
          <a:bodyPr>
            <a:noAutofit/>
          </a:bodyPr>
          <a:lstStyle/>
          <a:p>
            <a:r>
              <a:rPr lang="el-GR" b="1" dirty="0" smtClean="0"/>
              <a:t>ΑΡΤΗΡΙΑΚΟ 2</a:t>
            </a:r>
            <a:r>
              <a:rPr lang="en-US" b="1" dirty="0" smtClean="0"/>
              <a:t>5</a:t>
            </a:r>
            <a:r>
              <a:rPr lang="el-GR" b="1" dirty="0" smtClean="0"/>
              <a:t> Η ΜΕΤΑ</a:t>
            </a:r>
          </a:p>
          <a:p>
            <a:r>
              <a:rPr lang="el-GR" b="1" dirty="0" smtClean="0"/>
              <a:t>6.89</a:t>
            </a:r>
          </a:p>
          <a:p>
            <a:r>
              <a:rPr lang="el-GR" b="1" dirty="0" smtClean="0"/>
              <a:t>29</a:t>
            </a:r>
          </a:p>
          <a:p>
            <a:r>
              <a:rPr lang="el-GR" b="1" dirty="0" smtClean="0"/>
              <a:t>107</a:t>
            </a:r>
          </a:p>
          <a:p>
            <a:r>
              <a:rPr lang="el-GR" b="1" dirty="0" smtClean="0"/>
              <a:t>5.6</a:t>
            </a:r>
          </a:p>
          <a:p>
            <a:r>
              <a:rPr lang="el-GR" b="1" dirty="0" smtClean="0">
                <a:solidFill>
                  <a:srgbClr val="FFC000"/>
                </a:solidFill>
              </a:rPr>
              <a:t>&gt;20</a:t>
            </a:r>
          </a:p>
          <a:p>
            <a:r>
              <a:rPr lang="el-GR" b="1" dirty="0" smtClean="0">
                <a:cs typeface="Calibri"/>
              </a:rPr>
              <a:t>39</a:t>
            </a:r>
            <a:endParaRPr lang="en-US" b="1" dirty="0" smtClean="0"/>
          </a:p>
          <a:p>
            <a:pPr>
              <a:buNone/>
            </a:pPr>
            <a:endParaRPr lang="el-GR" b="1" dirty="0" smtClean="0"/>
          </a:p>
          <a:p>
            <a:r>
              <a:rPr lang="en-US" b="1" dirty="0" smtClean="0"/>
              <a:t>8</a:t>
            </a:r>
          </a:p>
          <a:p>
            <a:r>
              <a:rPr lang="en-US" b="1" dirty="0" smtClean="0"/>
              <a:t>11</a:t>
            </a: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2844" y="357166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In a cardiac arrest-resuscitated population, lactate levels at admission were not altered in survivors and </a:t>
            </a:r>
            <a:r>
              <a:rPr lang="en-US" sz="3200" dirty="0" err="1" smtClean="0"/>
              <a:t>nonsurvivors</a:t>
            </a:r>
            <a:r>
              <a:rPr lang="en-US" sz="3200" dirty="0" smtClean="0"/>
              <a:t> patients, whereas lactate clearances were superior in survivors.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Effective lactate clearance is associated with improved outcome in </a:t>
            </a:r>
            <a:r>
              <a:rPr lang="en-US" sz="3200" b="1" dirty="0" err="1" smtClean="0">
                <a:solidFill>
                  <a:srgbClr val="FFC000"/>
                </a:solidFill>
              </a:rPr>
              <a:t>postcardiac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fr-FR" sz="3200" b="1" dirty="0" err="1" smtClean="0">
                <a:solidFill>
                  <a:srgbClr val="FFC000"/>
                </a:solidFill>
              </a:rPr>
              <a:t>arrest</a:t>
            </a:r>
            <a:r>
              <a:rPr lang="fr-FR" sz="3200" b="1" dirty="0" smtClean="0">
                <a:solidFill>
                  <a:srgbClr val="FFC000"/>
                </a:solidFill>
              </a:rPr>
              <a:t> </a:t>
            </a:r>
            <a:r>
              <a:rPr lang="fr-FR" sz="3200" b="1" dirty="0" smtClean="0">
                <a:solidFill>
                  <a:srgbClr val="FFC000"/>
                </a:solidFill>
              </a:rPr>
              <a:t>patients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4282" y="4332281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err="1" smtClean="0"/>
              <a:t>Donnino</a:t>
            </a:r>
            <a:r>
              <a:rPr lang="en-US" sz="1400" b="1" i="1" dirty="0" smtClean="0"/>
              <a:t> </a:t>
            </a:r>
            <a:r>
              <a:rPr lang="en-US" sz="1400" b="1" i="1" dirty="0" smtClean="0"/>
              <a:t>et </a:t>
            </a:r>
            <a:r>
              <a:rPr lang="en-US" sz="1400" b="1" i="1" dirty="0" smtClean="0"/>
              <a:t>al, </a:t>
            </a:r>
            <a:r>
              <a:rPr lang="fr-FR" sz="1400" b="1" i="1" dirty="0" err="1" smtClean="0"/>
              <a:t>Resuscitation</a:t>
            </a:r>
            <a:r>
              <a:rPr lang="fr-FR" sz="1400" b="1" i="1" dirty="0" smtClean="0"/>
              <a:t> 2007, 75(2):229–234.</a:t>
            </a:r>
            <a:endParaRPr lang="el-GR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Οξεία αναπνευστική οξέωση- Θεραπεία</a:t>
            </a:r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630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4357686" y="5641990"/>
            <a:ext cx="371477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Γαλακτική οξέωση- Ρόλος των διττανθρακικών  </a:t>
            </a:r>
            <a:endParaRPr lang="el-G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85853"/>
            <a:ext cx="692948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6572264" y="1571612"/>
            <a:ext cx="150019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 smtClean="0">
                <a:solidFill>
                  <a:schemeClr val="tx1"/>
                </a:solidFill>
              </a:rPr>
              <a:t>Rachoin</a:t>
            </a:r>
            <a:r>
              <a:rPr lang="en-US" sz="1200" b="1" i="1" dirty="0" smtClean="0">
                <a:solidFill>
                  <a:schemeClr val="tx1"/>
                </a:solidFill>
              </a:rPr>
              <a:t> et al</a:t>
            </a:r>
            <a:r>
              <a:rPr lang="el-GR" sz="1200" b="1" i="1" dirty="0" smtClean="0">
                <a:solidFill>
                  <a:schemeClr val="tx1"/>
                </a:solidFill>
              </a:rPr>
              <a:t>,</a:t>
            </a:r>
            <a:endParaRPr lang="en-US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J Hosp Med 2010 </a:t>
            </a:r>
            <a:endParaRPr lang="el-GR" sz="12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357430"/>
            <a:ext cx="6858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5615452" y="6456186"/>
            <a:ext cx="320502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i="1" dirty="0" smtClean="0">
                <a:solidFill>
                  <a:srgbClr val="FFFF00"/>
                </a:solidFill>
              </a:rPr>
              <a:t>Kraut and Kurtz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Clin</a:t>
            </a:r>
            <a:r>
              <a:rPr lang="en-US" sz="1400" b="1" i="1" dirty="0" smtClean="0">
                <a:solidFill>
                  <a:srgbClr val="FFFF00"/>
                </a:solidFill>
              </a:rPr>
              <a:t> Exp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Nephrol</a:t>
            </a:r>
            <a:r>
              <a:rPr lang="en-US" sz="1400" b="1" i="1" dirty="0" smtClean="0">
                <a:solidFill>
                  <a:srgbClr val="FFFF00"/>
                </a:solidFill>
              </a:rPr>
              <a:t> 2006 </a:t>
            </a:r>
            <a:endParaRPr lang="el-GR" sz="1400" b="1" i="1" dirty="0">
              <a:solidFill>
                <a:srgbClr val="FFFF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000232" y="3643314"/>
            <a:ext cx="5143536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 </a:t>
            </a:r>
            <a:r>
              <a:rPr lang="el-GR" dirty="0" smtClean="0">
                <a:solidFill>
                  <a:schemeClr val="tx1"/>
                </a:solidFill>
              </a:rPr>
              <a:t>ερωτήματα 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Κριτήρια χορήγησης βάσης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Στόχο </a:t>
            </a:r>
            <a:r>
              <a:rPr lang="en-US" dirty="0" smtClean="0">
                <a:solidFill>
                  <a:schemeClr val="tx1"/>
                </a:solidFill>
              </a:rPr>
              <a:t>ph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Τρόπος χορήγησης 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4161730" cy="28051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TextBox"/>
          <p:cNvSpPr txBox="1"/>
          <p:nvPr/>
        </p:nvSpPr>
        <p:spPr>
          <a:xfrm>
            <a:off x="285720" y="614364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Χρήση </a:t>
            </a:r>
            <a:r>
              <a:rPr lang="el-GR" dirty="0" err="1" smtClean="0"/>
              <a:t>διττανθρακικών</a:t>
            </a:r>
            <a:r>
              <a:rPr lang="el-GR" dirty="0" smtClean="0"/>
              <a:t> σε γαλακτική οξέωση</a:t>
            </a:r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4143404" cy="27860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TextBox"/>
          <p:cNvSpPr txBox="1"/>
          <p:nvPr/>
        </p:nvSpPr>
        <p:spPr>
          <a:xfrm>
            <a:off x="5000596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χορήγησης </a:t>
            </a:r>
            <a:r>
              <a:rPr lang="el-GR" dirty="0" err="1" smtClean="0"/>
              <a:t>διττανθρακικών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971600" y="4869160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86%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203848" y="5013176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63%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66" cy="914400"/>
          </a:xfrm>
        </p:spPr>
        <p:txBody>
          <a:bodyPr/>
          <a:lstStyle/>
          <a:p>
            <a:r>
              <a:rPr lang="el-GR" b="1" dirty="0" smtClean="0"/>
              <a:t>Οξεία Μεταβολική Οξέωση - ΟΝΑ</a:t>
            </a:r>
            <a:endParaRPr lang="el-GR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572560" cy="2500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800" dirty="0" smtClean="0"/>
              <a:t>Συχνή στους ασθενείς με </a:t>
            </a:r>
            <a:r>
              <a:rPr lang="en-US" sz="2800" dirty="0" smtClean="0"/>
              <a:t>ONA </a:t>
            </a:r>
            <a:r>
              <a:rPr lang="el-GR" sz="2800" dirty="0" smtClean="0"/>
              <a:t>λόγω αδυναμίας του νεφρού να απεκκρίνει το ημερήσιο φορτίο οξέος</a:t>
            </a:r>
            <a:endParaRPr lang="en-US" sz="28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800" dirty="0" smtClean="0"/>
              <a:t>Συνήθως η οξέωση δεν είναι βαριά</a:t>
            </a:r>
          </a:p>
        </p:txBody>
      </p:sp>
      <p:pic>
        <p:nvPicPr>
          <p:cNvPr id="5" name="4 - Εικόνα" descr="kidn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059" y="2357430"/>
            <a:ext cx="1579941" cy="11833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28596" y="4071942"/>
            <a:ext cx="8572560" cy="2428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Όταν υπάρχει σοβαρή οξέωση σε ασθενείς με ΟΝΑ συνυπάρχουν άλλοι παράγοντες: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π.χ. ασθενείς με ΟΝΑ λόγω σήψης, τραύματος και </a:t>
            </a:r>
            <a:r>
              <a:rPr kumimoji="0" lang="el-GR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πολυοργανικής</a:t>
            </a:r>
            <a:r>
              <a:rPr kumimoji="0" lang="el-G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ανεπάρκειας + γαλακτική οξέωση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564357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Άνδρας 75 ετών, αιμορραγική καταπληξία 12 </a:t>
            </a:r>
            <a:r>
              <a:rPr lang="en-US" dirty="0" smtClean="0"/>
              <a:t>h</a:t>
            </a:r>
            <a:r>
              <a:rPr lang="el-GR" dirty="0" smtClean="0"/>
              <a:t> μετά </a:t>
            </a:r>
            <a:r>
              <a:rPr lang="el-GR" dirty="0" err="1" smtClean="0"/>
              <a:t>διουρηθρική</a:t>
            </a:r>
            <a:r>
              <a:rPr lang="el-GR" dirty="0" smtClean="0"/>
              <a:t> </a:t>
            </a:r>
            <a:r>
              <a:rPr lang="el-GR" dirty="0" err="1" smtClean="0"/>
              <a:t>προστατεκτομή</a:t>
            </a:r>
            <a:endParaRPr lang="el-GR" dirty="0" smtClean="0"/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Υπόταση, </a:t>
            </a:r>
            <a:r>
              <a:rPr lang="el-GR" dirty="0" err="1" smtClean="0"/>
              <a:t>ιστική</a:t>
            </a:r>
            <a:r>
              <a:rPr lang="el-GR" dirty="0" smtClean="0"/>
              <a:t> </a:t>
            </a:r>
            <a:r>
              <a:rPr lang="el-GR" dirty="0" err="1" smtClean="0"/>
              <a:t>υποάρδευση</a:t>
            </a:r>
            <a:r>
              <a:rPr lang="el-GR" dirty="0" smtClean="0"/>
              <a:t>, κυάνωση,</a:t>
            </a:r>
            <a:r>
              <a:rPr lang="en-US" dirty="0" smtClean="0"/>
              <a:t> </a:t>
            </a:r>
            <a:r>
              <a:rPr lang="el-GR" dirty="0" err="1" smtClean="0"/>
              <a:t>ανουρία</a:t>
            </a:r>
            <a:r>
              <a:rPr lang="en-US" dirty="0" smtClean="0"/>
              <a:t>,</a:t>
            </a:r>
            <a:r>
              <a:rPr lang="el-GR" dirty="0" smtClean="0"/>
              <a:t> υπεργλυκαιμία </a:t>
            </a:r>
          </a:p>
          <a:p>
            <a:endParaRPr lang="el-GR" dirty="0" smtClean="0"/>
          </a:p>
          <a:p>
            <a:r>
              <a:rPr lang="el-GR" dirty="0" smtClean="0"/>
              <a:t>Μεταφορά στη ΜΕΘ</a:t>
            </a:r>
          </a:p>
          <a:p>
            <a:endParaRPr lang="el-GR" dirty="0" smtClean="0"/>
          </a:p>
          <a:p>
            <a:r>
              <a:rPr lang="el-GR" dirty="0" smtClean="0"/>
              <a:t>Άμεση αιμοδυναμική αποκατάσταση</a:t>
            </a:r>
            <a:r>
              <a:rPr lang="en-US" dirty="0" smtClean="0"/>
              <a:t>, NaHCO3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μεταγγίσεις,</a:t>
            </a:r>
            <a:r>
              <a:rPr lang="en-US" dirty="0" smtClean="0"/>
              <a:t> </a:t>
            </a:r>
            <a:r>
              <a:rPr lang="el-GR" dirty="0" err="1" smtClean="0"/>
              <a:t>φουροσεμίδη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10 g/dl, Ur 110, Cr 3.2, </a:t>
            </a:r>
            <a:r>
              <a:rPr lang="en-US" dirty="0" err="1" smtClean="0"/>
              <a:t>Trop</a:t>
            </a:r>
            <a:r>
              <a:rPr lang="en-US" dirty="0" smtClean="0"/>
              <a:t> high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14400"/>
          </a:xfrm>
        </p:spPr>
        <p:txBody>
          <a:bodyPr>
            <a:normAutofit/>
          </a:bodyPr>
          <a:lstStyle/>
          <a:p>
            <a:r>
              <a:rPr lang="el-GR" dirty="0" smtClean="0"/>
              <a:t>Περίπτωση 3, </a:t>
            </a:r>
            <a:r>
              <a:rPr lang="en-US" dirty="0" smtClean="0"/>
              <a:t>ABGs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3429024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b="1" dirty="0" smtClean="0"/>
              <a:t>ΕΙΣΟΔΟΥ ΣΤΗ ΜΕΘ</a:t>
            </a:r>
          </a:p>
          <a:p>
            <a:pPr algn="just"/>
            <a:r>
              <a:rPr lang="en-US" b="1" dirty="0" smtClean="0"/>
              <a:t>pH 	6.92</a:t>
            </a:r>
          </a:p>
          <a:p>
            <a:pPr algn="just"/>
            <a:r>
              <a:rPr lang="en-US" b="1" dirty="0" smtClean="0"/>
              <a:t>pCO2 	17</a:t>
            </a:r>
          </a:p>
          <a:p>
            <a:pPr algn="just"/>
            <a:r>
              <a:rPr lang="en-US" b="1" dirty="0" smtClean="0"/>
              <a:t>pO2 	150</a:t>
            </a:r>
          </a:p>
          <a:p>
            <a:pPr algn="just"/>
            <a:r>
              <a:rPr lang="en-US" b="1" dirty="0" smtClean="0"/>
              <a:t>HCO3 	3.5</a:t>
            </a:r>
          </a:p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Lac 	15.3</a:t>
            </a:r>
          </a:p>
          <a:p>
            <a:pPr algn="just"/>
            <a:r>
              <a:rPr lang="en-US" b="1" dirty="0" smtClean="0"/>
              <a:t>AG 	36</a:t>
            </a:r>
            <a:endParaRPr lang="el-GR" b="1" dirty="0" smtClean="0"/>
          </a:p>
          <a:p>
            <a:pPr algn="just"/>
            <a:r>
              <a:rPr lang="en-US" b="1" dirty="0" err="1" smtClean="0"/>
              <a:t>Hb</a:t>
            </a:r>
            <a:r>
              <a:rPr lang="en-US" b="1" dirty="0" smtClean="0"/>
              <a:t> 	10</a:t>
            </a:r>
          </a:p>
          <a:p>
            <a:pPr algn="just"/>
            <a:r>
              <a:rPr lang="en-US" b="1" dirty="0" smtClean="0"/>
              <a:t>CaO2	14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8992" y="1428736"/>
            <a:ext cx="2786082" cy="521497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ΦΛΕΒΙΚΟ</a:t>
            </a:r>
          </a:p>
          <a:p>
            <a:pPr algn="r"/>
            <a:r>
              <a:rPr lang="el-GR" b="1" dirty="0" smtClean="0">
                <a:solidFill>
                  <a:srgbClr val="0070C0"/>
                </a:solidFill>
              </a:rPr>
              <a:t>6.97</a:t>
            </a:r>
          </a:p>
          <a:p>
            <a:pPr algn="r"/>
            <a:r>
              <a:rPr lang="el-GR" b="1" dirty="0" smtClean="0">
                <a:solidFill>
                  <a:srgbClr val="0070C0"/>
                </a:solidFill>
              </a:rPr>
              <a:t>34</a:t>
            </a:r>
          </a:p>
          <a:p>
            <a:pPr algn="r"/>
            <a:r>
              <a:rPr lang="el-GR" b="1" dirty="0" smtClean="0">
                <a:solidFill>
                  <a:srgbClr val="0070C0"/>
                </a:solidFill>
              </a:rPr>
              <a:t>34</a:t>
            </a:r>
          </a:p>
          <a:p>
            <a:pPr algn="r"/>
            <a:r>
              <a:rPr lang="el-GR" b="1" dirty="0" smtClean="0">
                <a:solidFill>
                  <a:srgbClr val="0070C0"/>
                </a:solidFill>
              </a:rPr>
              <a:t>8.2</a:t>
            </a:r>
          </a:p>
          <a:p>
            <a:pPr algn="r"/>
            <a:r>
              <a:rPr lang="el-GR" b="1" dirty="0" smtClean="0">
                <a:solidFill>
                  <a:srgbClr val="FFC000"/>
                </a:solidFill>
              </a:rPr>
              <a:t>13.1</a:t>
            </a:r>
          </a:p>
          <a:p>
            <a:pPr algn="r"/>
            <a:r>
              <a:rPr lang="el-GR" b="1" dirty="0" smtClean="0">
                <a:solidFill>
                  <a:srgbClr val="0070C0"/>
                </a:solidFill>
              </a:rPr>
              <a:t>33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11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9.2</a:t>
            </a:r>
            <a:endParaRPr lang="el-GR" b="1" dirty="0" smtClean="0">
              <a:solidFill>
                <a:srgbClr val="0070C0"/>
              </a:solidFill>
            </a:endParaRPr>
          </a:p>
          <a:p>
            <a:pPr algn="r"/>
            <a:r>
              <a:rPr lang="en-US" b="1" dirty="0" smtClean="0">
                <a:solidFill>
                  <a:srgbClr val="FFC000"/>
                </a:solidFill>
              </a:rPr>
              <a:t>SvO2 62%</a:t>
            </a:r>
          </a:p>
        </p:txBody>
      </p:sp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6429388" y="1428736"/>
            <a:ext cx="250033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ΩΡΕΣ ΜΕΤΑ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7.14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8.5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7.9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lang="el-GR" sz="2800" b="1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10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dirty="0" smtClean="0"/>
              <a:t>Περίπτωση 3, </a:t>
            </a:r>
            <a:r>
              <a:rPr lang="en-US" dirty="0" smtClean="0"/>
              <a:t>ABGs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3786214" cy="50006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/>
              <a:t>12</a:t>
            </a:r>
            <a:r>
              <a:rPr lang="el-GR" b="1" dirty="0" smtClean="0"/>
              <a:t> ΩΡΕΣ ΜΕΤΑ</a:t>
            </a:r>
          </a:p>
          <a:p>
            <a:pPr algn="just"/>
            <a:r>
              <a:rPr lang="en-US" b="1" dirty="0" smtClean="0"/>
              <a:t>pH 	7.34</a:t>
            </a:r>
          </a:p>
          <a:p>
            <a:pPr algn="just"/>
            <a:r>
              <a:rPr lang="en-US" b="1" dirty="0" smtClean="0"/>
              <a:t>pCO2 	30</a:t>
            </a:r>
          </a:p>
          <a:p>
            <a:pPr algn="just"/>
            <a:r>
              <a:rPr lang="en-US" b="1" dirty="0" smtClean="0"/>
              <a:t>pO2 	105</a:t>
            </a:r>
          </a:p>
          <a:p>
            <a:pPr algn="just"/>
            <a:r>
              <a:rPr lang="en-US" b="1" dirty="0" smtClean="0"/>
              <a:t>HCO3 	16.2</a:t>
            </a:r>
          </a:p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Lac 	1.8</a:t>
            </a:r>
          </a:p>
          <a:p>
            <a:pPr algn="just"/>
            <a:r>
              <a:rPr lang="en-US" b="1" dirty="0" smtClean="0"/>
              <a:t>AG 	18</a:t>
            </a:r>
          </a:p>
          <a:p>
            <a:pPr algn="just"/>
            <a:r>
              <a:rPr lang="en-US" b="1" dirty="0" err="1" smtClean="0"/>
              <a:t>Hb</a:t>
            </a:r>
            <a:r>
              <a:rPr lang="en-US" b="1" dirty="0" smtClean="0"/>
              <a:t> 	8.1</a:t>
            </a:r>
          </a:p>
          <a:p>
            <a:pPr algn="just"/>
            <a:r>
              <a:rPr lang="en-US" b="1" dirty="0" smtClean="0"/>
              <a:t>CaO2	11.2</a:t>
            </a:r>
            <a:endParaRPr lang="el-GR" b="1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43372" y="1285860"/>
            <a:ext cx="3429024" cy="51435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b="1" dirty="0" smtClean="0"/>
              <a:t>24</a:t>
            </a:r>
            <a:r>
              <a:rPr lang="el-GR" b="1" dirty="0" smtClean="0"/>
              <a:t> ΩΡΕΣ ΜΕΤΑ</a:t>
            </a:r>
            <a:endParaRPr lang="en-US" b="1" dirty="0" smtClean="0"/>
          </a:p>
          <a:p>
            <a:pPr algn="r"/>
            <a:r>
              <a:rPr lang="en-US" b="1" dirty="0" smtClean="0"/>
              <a:t>7.36</a:t>
            </a:r>
          </a:p>
          <a:p>
            <a:pPr algn="r"/>
            <a:r>
              <a:rPr lang="en-US" b="1" dirty="0" smtClean="0"/>
              <a:t>33</a:t>
            </a:r>
          </a:p>
          <a:p>
            <a:pPr algn="r"/>
            <a:r>
              <a:rPr lang="en-US" b="1" dirty="0" smtClean="0"/>
              <a:t>93</a:t>
            </a:r>
          </a:p>
          <a:p>
            <a:pPr algn="r"/>
            <a:r>
              <a:rPr lang="en-US" b="1" dirty="0" smtClean="0"/>
              <a:t>18.6</a:t>
            </a:r>
          </a:p>
          <a:p>
            <a:pPr algn="r"/>
            <a:r>
              <a:rPr lang="en-US" b="1" dirty="0" smtClean="0">
                <a:solidFill>
                  <a:srgbClr val="FFC000"/>
                </a:solidFill>
              </a:rPr>
              <a:t>1.3</a:t>
            </a:r>
          </a:p>
          <a:p>
            <a:pPr algn="r"/>
            <a:r>
              <a:rPr lang="en-US" b="1" dirty="0" smtClean="0"/>
              <a:t>14</a:t>
            </a:r>
          </a:p>
          <a:p>
            <a:pPr algn="r"/>
            <a:r>
              <a:rPr lang="el-GR" b="1" dirty="0" smtClean="0"/>
              <a:t>8</a:t>
            </a:r>
            <a:r>
              <a:rPr lang="en-US" b="1" dirty="0" smtClean="0"/>
              <a:t>.5</a:t>
            </a:r>
          </a:p>
          <a:p>
            <a:pPr algn="r"/>
            <a:r>
              <a:rPr lang="en-US" b="1" dirty="0" smtClean="0"/>
              <a:t>1</a:t>
            </a:r>
            <a:r>
              <a:rPr lang="el-GR" b="1" dirty="0" smtClean="0"/>
              <a:t>3</a:t>
            </a:r>
            <a:r>
              <a:rPr lang="en-US" b="1" dirty="0" smtClean="0"/>
              <a:t>.3</a:t>
            </a:r>
            <a:endParaRPr lang="el-GR" b="1" dirty="0" smtClean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85720" y="6000768"/>
            <a:ext cx="857256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el-GR" sz="4400" b="1" dirty="0" smtClean="0">
                <a:solidFill>
                  <a:srgbClr val="FFC000"/>
                </a:solidFill>
              </a:rPr>
              <a:t>Δεν </a:t>
            </a:r>
            <a:r>
              <a:rPr lang="el-GR" sz="4400" b="1" dirty="0" err="1" smtClean="0">
                <a:solidFill>
                  <a:srgbClr val="FFC000"/>
                </a:solidFill>
              </a:rPr>
              <a:t>διασωληνώθηκε</a:t>
            </a:r>
            <a:r>
              <a:rPr lang="el-GR" sz="4400" b="1" dirty="0" smtClean="0">
                <a:solidFill>
                  <a:srgbClr val="FFC000"/>
                </a:solidFill>
              </a:rPr>
              <a:t> &amp; εξήλθε της ΜΕΘ σε 3 ημέρες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4282" y="285728"/>
            <a:ext cx="857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In </a:t>
            </a:r>
            <a:r>
              <a:rPr lang="en-US" sz="3200" dirty="0" err="1" smtClean="0"/>
              <a:t>hemodynamically</a:t>
            </a:r>
            <a:r>
              <a:rPr lang="en-US" sz="3200" dirty="0" smtClean="0"/>
              <a:t> stable surgical patients, the association of an occult </a:t>
            </a:r>
            <a:r>
              <a:rPr lang="en-US" sz="3200" dirty="0" err="1" smtClean="0"/>
              <a:t>hypoperfusion</a:t>
            </a:r>
            <a:r>
              <a:rPr lang="en-US" sz="3200" dirty="0" smtClean="0"/>
              <a:t> with a prolonged </a:t>
            </a:r>
            <a:r>
              <a:rPr lang="en-US" sz="3200" dirty="0" err="1" smtClean="0"/>
              <a:t>hyperlactatemia</a:t>
            </a:r>
            <a:r>
              <a:rPr lang="en-US" sz="3200" dirty="0" smtClean="0"/>
              <a:t> has been associated with an increased mortality rate.</a:t>
            </a:r>
          </a:p>
          <a:p>
            <a:pPr algn="just"/>
            <a:endParaRPr lang="el-GR" sz="3200" dirty="0" smtClean="0"/>
          </a:p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Occult </a:t>
            </a:r>
            <a:r>
              <a:rPr lang="en-US" sz="3200" b="1" dirty="0" err="1" smtClean="0">
                <a:solidFill>
                  <a:srgbClr val="FFC000"/>
                </a:solidFill>
              </a:rPr>
              <a:t>hypoperfusion</a:t>
            </a:r>
            <a:r>
              <a:rPr lang="en-US" sz="3200" b="1" dirty="0" smtClean="0">
                <a:solidFill>
                  <a:srgbClr val="FFC000"/>
                </a:solidFill>
              </a:rPr>
              <a:t> is associated with increased mortality in </a:t>
            </a:r>
            <a:r>
              <a:rPr lang="en-US" sz="3200" b="1" dirty="0" err="1" smtClean="0">
                <a:solidFill>
                  <a:srgbClr val="FFC000"/>
                </a:solidFill>
              </a:rPr>
              <a:t>hemodynamically</a:t>
            </a:r>
            <a:r>
              <a:rPr lang="en-US" sz="3200" b="1" dirty="0" smtClean="0">
                <a:solidFill>
                  <a:srgbClr val="FFC000"/>
                </a:solidFill>
              </a:rPr>
              <a:t> stable, high-risk, surgical </a:t>
            </a:r>
            <a:r>
              <a:rPr lang="en-US" sz="3200" b="1" dirty="0" smtClean="0">
                <a:solidFill>
                  <a:srgbClr val="FFC000"/>
                </a:solidFill>
              </a:rPr>
              <a:t>patients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85720" y="4489375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err="1" smtClean="0">
                <a:solidFill>
                  <a:srgbClr val="FFFF00"/>
                </a:solidFill>
              </a:rPr>
              <a:t>Meregalli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</a:rPr>
              <a:t>et al,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Crit</a:t>
            </a:r>
            <a:r>
              <a:rPr lang="en-US" sz="1400" b="1" i="1" dirty="0" smtClean="0">
                <a:solidFill>
                  <a:srgbClr val="FFFF00"/>
                </a:solidFill>
              </a:rPr>
              <a:t> Care 2004, 8(2):R60–R65.</a:t>
            </a:r>
            <a:endParaRPr lang="el-GR" sz="1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l-GR" dirty="0" smtClean="0"/>
              <a:t>Περίπτωση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42918" y="1500174"/>
            <a:ext cx="8686800" cy="5072098"/>
          </a:xfrm>
        </p:spPr>
        <p:txBody>
          <a:bodyPr>
            <a:normAutofit/>
          </a:bodyPr>
          <a:lstStyle/>
          <a:p>
            <a:r>
              <a:rPr lang="el-GR" dirty="0" smtClean="0"/>
              <a:t>Άνδρας 86 ετών, εισήχθη στη ΜΕΘ για ΜΤΧ υποστήριξη λόγω αιμοδυναμικής αστάθειας</a:t>
            </a:r>
          </a:p>
          <a:p>
            <a:r>
              <a:rPr lang="el-GR" dirty="0" smtClean="0"/>
              <a:t>Οξεία κοιλία, αποφρακτικός ειλεός, </a:t>
            </a:r>
            <a:r>
              <a:rPr lang="en-US" dirty="0" smtClean="0"/>
              <a:t>Ca </a:t>
            </a:r>
            <a:r>
              <a:rPr lang="el-GR" dirty="0" smtClean="0"/>
              <a:t>ανιόντος </a:t>
            </a:r>
            <a:r>
              <a:rPr lang="el-GR" dirty="0" err="1" smtClean="0"/>
              <a:t>κόλου</a:t>
            </a:r>
            <a:r>
              <a:rPr lang="el-GR" dirty="0" smtClean="0"/>
              <a:t>, παρηγορητική </a:t>
            </a:r>
            <a:r>
              <a:rPr lang="el-GR" dirty="0" err="1" smtClean="0"/>
              <a:t>ειλεοστομία</a:t>
            </a:r>
            <a:endParaRPr lang="el-GR" dirty="0" smtClean="0"/>
          </a:p>
          <a:p>
            <a:r>
              <a:rPr lang="el-GR" dirty="0" smtClean="0"/>
              <a:t>Προ μηνός έλαβε ΧΜΘ, και προ 10ημέρου υπέστη πρόσθιο ΟΕΜ με ΟΠΟ </a:t>
            </a:r>
          </a:p>
          <a:p>
            <a:r>
              <a:rPr lang="el-GR" dirty="0" err="1" smtClean="0"/>
              <a:t>Διεγχειρητικά</a:t>
            </a:r>
            <a:r>
              <a:rPr lang="el-GR" dirty="0" smtClean="0"/>
              <a:t> έλαβε μόνο 1</a:t>
            </a:r>
            <a:r>
              <a:rPr lang="en-US" dirty="0" smtClean="0"/>
              <a:t>L R/L</a:t>
            </a:r>
            <a:r>
              <a:rPr lang="el-GR" dirty="0" smtClean="0"/>
              <a:t>, αλλά πολύ </a:t>
            </a:r>
            <a:r>
              <a:rPr lang="en-US" dirty="0" err="1" smtClean="0"/>
              <a:t>Levophed</a:t>
            </a:r>
            <a:r>
              <a:rPr lang="en-US" dirty="0" smtClean="0"/>
              <a:t> (-50 </a:t>
            </a:r>
            <a:r>
              <a:rPr lang="el-GR" dirty="0" smtClean="0"/>
              <a:t>γ/</a:t>
            </a:r>
            <a:r>
              <a:rPr lang="en-US" dirty="0" smtClean="0"/>
              <a:t>min</a:t>
            </a:r>
            <a:r>
              <a:rPr lang="el-G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Περίπτωση 4, </a:t>
            </a:r>
            <a:r>
              <a:rPr lang="en-US" dirty="0" smtClean="0"/>
              <a:t>ABGs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b="1" dirty="0" smtClean="0"/>
              <a:t>ΕΙΣΟΔΟΥ ΣΤΗ ΜΕΘ</a:t>
            </a:r>
          </a:p>
          <a:p>
            <a:pPr algn="just"/>
            <a:r>
              <a:rPr lang="en-US" b="1" dirty="0" smtClean="0"/>
              <a:t>pH 		</a:t>
            </a:r>
            <a:r>
              <a:rPr lang="el-GR" b="1" dirty="0" smtClean="0"/>
              <a:t>7.41</a:t>
            </a:r>
            <a:endParaRPr lang="en-US" b="1" dirty="0" smtClean="0"/>
          </a:p>
          <a:p>
            <a:pPr algn="just"/>
            <a:r>
              <a:rPr lang="en-US" b="1" dirty="0" smtClean="0"/>
              <a:t>pCO2 	</a:t>
            </a:r>
            <a:r>
              <a:rPr lang="el-GR" b="1" dirty="0" smtClean="0"/>
              <a:t>33</a:t>
            </a:r>
            <a:endParaRPr lang="en-US" b="1" dirty="0" smtClean="0"/>
          </a:p>
          <a:p>
            <a:pPr algn="just"/>
            <a:r>
              <a:rPr lang="en-US" b="1" dirty="0" smtClean="0"/>
              <a:t>pO2 	</a:t>
            </a:r>
            <a:r>
              <a:rPr lang="el-GR" b="1" dirty="0" smtClean="0"/>
              <a:t>3</a:t>
            </a:r>
            <a:r>
              <a:rPr lang="en-US" b="1" dirty="0" smtClean="0"/>
              <a:t>5</a:t>
            </a:r>
            <a:r>
              <a:rPr lang="el-GR" b="1" dirty="0" smtClean="0"/>
              <a:t>1</a:t>
            </a:r>
            <a:endParaRPr lang="en-US" b="1" dirty="0" smtClean="0"/>
          </a:p>
          <a:p>
            <a:pPr algn="just"/>
            <a:r>
              <a:rPr lang="en-US" b="1" dirty="0" smtClean="0"/>
              <a:t>HCO3 	</a:t>
            </a:r>
            <a:r>
              <a:rPr lang="el-GR" b="1" dirty="0" smtClean="0"/>
              <a:t>21</a:t>
            </a:r>
            <a:endParaRPr lang="en-US" b="1" dirty="0" smtClean="0"/>
          </a:p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Lac 	</a:t>
            </a:r>
            <a:r>
              <a:rPr lang="el-GR" b="1" dirty="0" smtClean="0">
                <a:solidFill>
                  <a:srgbClr val="FFC000"/>
                </a:solidFill>
              </a:rPr>
              <a:t>2.4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just"/>
            <a:r>
              <a:rPr lang="en-US" b="1" dirty="0" smtClean="0"/>
              <a:t>AG 	</a:t>
            </a:r>
            <a:r>
              <a:rPr lang="el-GR" b="1" dirty="0" smtClean="0"/>
              <a:t>12</a:t>
            </a:r>
            <a:endParaRPr lang="en-US" b="1" dirty="0" smtClean="0"/>
          </a:p>
          <a:p>
            <a:pPr algn="just"/>
            <a:r>
              <a:rPr lang="en-US" b="1" dirty="0" err="1" smtClean="0"/>
              <a:t>Hb</a:t>
            </a:r>
            <a:r>
              <a:rPr lang="en-US" b="1" dirty="0" smtClean="0"/>
              <a:t> 		13.6</a:t>
            </a:r>
          </a:p>
          <a:p>
            <a:pPr algn="just"/>
            <a:r>
              <a:rPr lang="en-US" b="1" dirty="0" smtClean="0"/>
              <a:t>CaO2	19.5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00430" y="1643050"/>
            <a:ext cx="2571768" cy="4714908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n-US" b="1" dirty="0" smtClean="0"/>
              <a:t>3 </a:t>
            </a:r>
            <a:r>
              <a:rPr lang="el-GR" b="1" dirty="0" smtClean="0"/>
              <a:t>ΩΡΕΣ ΜΕΤΑ</a:t>
            </a:r>
          </a:p>
          <a:p>
            <a:pPr algn="r"/>
            <a:r>
              <a:rPr lang="el-GR" b="1" dirty="0" smtClean="0"/>
              <a:t>7.40</a:t>
            </a:r>
          </a:p>
          <a:p>
            <a:pPr algn="r"/>
            <a:r>
              <a:rPr lang="el-GR" b="1" dirty="0" smtClean="0"/>
              <a:t>34</a:t>
            </a:r>
          </a:p>
          <a:p>
            <a:pPr algn="r"/>
            <a:r>
              <a:rPr lang="el-GR" b="1" dirty="0" smtClean="0"/>
              <a:t>124</a:t>
            </a:r>
          </a:p>
          <a:p>
            <a:pPr algn="r"/>
            <a:r>
              <a:rPr lang="el-GR" b="1" dirty="0" smtClean="0"/>
              <a:t>21</a:t>
            </a:r>
          </a:p>
          <a:p>
            <a:pPr algn="r"/>
            <a:r>
              <a:rPr lang="el-GR" b="1" dirty="0" smtClean="0">
                <a:solidFill>
                  <a:srgbClr val="FFC000"/>
                </a:solidFill>
              </a:rPr>
              <a:t>5.</a:t>
            </a:r>
            <a:r>
              <a:rPr lang="en-US" b="1" dirty="0" smtClean="0">
                <a:solidFill>
                  <a:srgbClr val="FFC000"/>
                </a:solidFill>
              </a:rPr>
              <a:t>1</a:t>
            </a:r>
            <a:endParaRPr lang="el-GR" b="1" dirty="0" smtClean="0">
              <a:solidFill>
                <a:srgbClr val="FFC000"/>
              </a:solidFill>
            </a:endParaRPr>
          </a:p>
          <a:p>
            <a:pPr algn="r"/>
            <a:r>
              <a:rPr lang="el-GR" b="1" dirty="0" smtClean="0"/>
              <a:t>11</a:t>
            </a:r>
          </a:p>
          <a:p>
            <a:pPr algn="r"/>
            <a:r>
              <a:rPr lang="en-US" b="1" dirty="0" smtClean="0"/>
              <a:t>14</a:t>
            </a:r>
            <a:endParaRPr lang="el-GR" b="1" dirty="0" smtClean="0"/>
          </a:p>
          <a:p>
            <a:pPr algn="r"/>
            <a:r>
              <a:rPr lang="el-GR" b="1" dirty="0" smtClean="0"/>
              <a:t>19</a:t>
            </a:r>
            <a:endParaRPr lang="en-US" b="1" dirty="0" smtClean="0"/>
          </a:p>
        </p:txBody>
      </p:sp>
      <p:sp>
        <p:nvSpPr>
          <p:cNvPr id="5" name="3 - Θέση περιεχομένου"/>
          <p:cNvSpPr txBox="1">
            <a:spLocks/>
          </p:cNvSpPr>
          <p:nvPr/>
        </p:nvSpPr>
        <p:spPr>
          <a:xfrm>
            <a:off x="6143636" y="1643050"/>
            <a:ext cx="2714644" cy="50720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ΦΛΕΒΙΚΟ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7.29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b="1" dirty="0" smtClean="0">
                <a:solidFill>
                  <a:srgbClr val="0070C0"/>
                </a:solidFill>
              </a:rPr>
              <a:t>48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b="1" dirty="0" smtClean="0">
                <a:solidFill>
                  <a:srgbClr val="0070C0"/>
                </a:solidFill>
              </a:rPr>
              <a:t>29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4.8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14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9.7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SvO2 50%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Περίπτωση 4, </a:t>
            </a:r>
            <a:r>
              <a:rPr lang="en-US" dirty="0" smtClean="0"/>
              <a:t>ABGs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6 </a:t>
            </a:r>
            <a:r>
              <a:rPr lang="el-GR" b="1" dirty="0" smtClean="0"/>
              <a:t>ΩΡΕΣ ΜΕΤΑ</a:t>
            </a:r>
          </a:p>
          <a:p>
            <a:r>
              <a:rPr lang="en-US" b="1" dirty="0" smtClean="0"/>
              <a:t>pH 		</a:t>
            </a:r>
            <a:r>
              <a:rPr lang="el-GR" b="1" dirty="0" smtClean="0"/>
              <a:t>7.24</a:t>
            </a:r>
            <a:endParaRPr lang="en-US" b="1" dirty="0" smtClean="0"/>
          </a:p>
          <a:p>
            <a:r>
              <a:rPr lang="en-US" b="1" dirty="0" smtClean="0"/>
              <a:t>pCO2 	</a:t>
            </a:r>
            <a:r>
              <a:rPr lang="el-GR" b="1" dirty="0" smtClean="0"/>
              <a:t>36</a:t>
            </a:r>
            <a:endParaRPr lang="en-US" b="1" dirty="0" smtClean="0"/>
          </a:p>
          <a:p>
            <a:r>
              <a:rPr lang="en-US" b="1" dirty="0" smtClean="0"/>
              <a:t>pO2 	</a:t>
            </a:r>
            <a:r>
              <a:rPr lang="el-GR" b="1" dirty="0" smtClean="0"/>
              <a:t>89</a:t>
            </a:r>
            <a:endParaRPr lang="en-US" b="1" dirty="0" smtClean="0"/>
          </a:p>
          <a:p>
            <a:r>
              <a:rPr lang="en-US" b="1" dirty="0" smtClean="0"/>
              <a:t>HCO3 	</a:t>
            </a:r>
            <a:r>
              <a:rPr lang="el-GR" b="1" dirty="0" smtClean="0"/>
              <a:t>15.4</a:t>
            </a:r>
            <a:endParaRPr lang="en-US" b="1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Lac 	</a:t>
            </a:r>
            <a:r>
              <a:rPr lang="el-GR" b="1" dirty="0" smtClean="0">
                <a:solidFill>
                  <a:srgbClr val="FFC000"/>
                </a:solidFill>
              </a:rPr>
              <a:t>7.9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/>
              <a:t>AG 	</a:t>
            </a:r>
            <a:r>
              <a:rPr lang="el-GR" b="1" dirty="0" smtClean="0"/>
              <a:t>18</a:t>
            </a:r>
            <a:endParaRPr lang="en-US" b="1" dirty="0" smtClean="0"/>
          </a:p>
          <a:p>
            <a:r>
              <a:rPr lang="en-US" b="1" dirty="0" err="1" smtClean="0"/>
              <a:t>Hb</a:t>
            </a:r>
            <a:r>
              <a:rPr lang="en-US" b="1" dirty="0" smtClean="0"/>
              <a:t>		14.6</a:t>
            </a:r>
          </a:p>
          <a:p>
            <a:r>
              <a:rPr lang="en-US" b="1" dirty="0" smtClean="0"/>
              <a:t>CaO2	19.5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1</a:t>
            </a:r>
            <a:r>
              <a:rPr lang="el-GR" b="1" dirty="0" smtClean="0"/>
              <a:t>2 ΩΡΕΣ ΜΕΤΑ</a:t>
            </a:r>
          </a:p>
          <a:p>
            <a:r>
              <a:rPr lang="el-GR" b="1" dirty="0" smtClean="0"/>
              <a:t>7.</a:t>
            </a:r>
            <a:r>
              <a:rPr lang="en-US" b="1" dirty="0" smtClean="0"/>
              <a:t>19</a:t>
            </a:r>
            <a:endParaRPr lang="el-GR" b="1" dirty="0" smtClean="0"/>
          </a:p>
          <a:p>
            <a:r>
              <a:rPr lang="el-GR" b="1" dirty="0" smtClean="0"/>
              <a:t>3</a:t>
            </a:r>
            <a:r>
              <a:rPr lang="en-US" b="1" dirty="0" smtClean="0"/>
              <a:t>0</a:t>
            </a:r>
            <a:endParaRPr lang="el-GR" b="1" dirty="0" smtClean="0"/>
          </a:p>
          <a:p>
            <a:r>
              <a:rPr lang="en-US" b="1" dirty="0" smtClean="0"/>
              <a:t>9</a:t>
            </a:r>
            <a:r>
              <a:rPr lang="el-GR" b="1" dirty="0" smtClean="0"/>
              <a:t>1</a:t>
            </a:r>
          </a:p>
          <a:p>
            <a:r>
              <a:rPr lang="el-GR" b="1" dirty="0" smtClean="0"/>
              <a:t>1</a:t>
            </a:r>
            <a:r>
              <a:rPr lang="en-US" b="1" dirty="0" smtClean="0"/>
              <a:t>2</a:t>
            </a:r>
            <a:endParaRPr lang="el-GR" b="1" dirty="0" smtClean="0"/>
          </a:p>
          <a:p>
            <a:r>
              <a:rPr lang="el-GR" b="1" dirty="0" smtClean="0">
                <a:solidFill>
                  <a:srgbClr val="FFC000"/>
                </a:solidFill>
              </a:rPr>
              <a:t>15.2</a:t>
            </a:r>
          </a:p>
          <a:p>
            <a:r>
              <a:rPr lang="el-GR" b="1" dirty="0" smtClean="0"/>
              <a:t>2</a:t>
            </a:r>
            <a:r>
              <a:rPr lang="en-US" b="1" dirty="0" smtClean="0"/>
              <a:t>6</a:t>
            </a:r>
            <a:endParaRPr lang="el-GR" b="1" dirty="0" smtClean="0"/>
          </a:p>
          <a:p>
            <a:r>
              <a:rPr lang="en-US" b="1" dirty="0" smtClean="0"/>
              <a:t>13.9</a:t>
            </a:r>
          </a:p>
          <a:p>
            <a:r>
              <a:rPr lang="en-US" b="1" dirty="0" smtClean="0"/>
              <a:t>18.6</a:t>
            </a:r>
            <a:endParaRPr lang="el-GR" b="1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85720" y="6000768"/>
            <a:ext cx="857256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l-GR" sz="3600" b="1" dirty="0" smtClean="0">
                <a:solidFill>
                  <a:srgbClr val="FFC000"/>
                </a:solidFill>
              </a:rPr>
              <a:t>Ο ασθενής κατέληξε 24 ώρες μετά</a:t>
            </a:r>
            <a:endParaRPr lang="el-GR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1863" y="3213100"/>
            <a:ext cx="1873250" cy="523875"/>
          </a:xfrm>
          <a:solidFill>
            <a:schemeClr val="bg2">
              <a:lumMod val="65000"/>
              <a:lumOff val="35000"/>
            </a:schemeClr>
          </a:solidFill>
          <a:ln w="76200"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l-GR" sz="2800" b="1" dirty="0" err="1" smtClean="0">
                <a:solidFill>
                  <a:srgbClr val="FFC000"/>
                </a:solidFill>
              </a:rPr>
              <a:t>Υποξία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950" y="115888"/>
            <a:ext cx="1008063" cy="339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2"/>
                </a:solidFill>
                <a:latin typeface="+mn-lt"/>
              </a:rPr>
              <a:t>Γλυκόζη</a:t>
            </a:r>
            <a:endParaRPr lang="el-GR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23850" y="476250"/>
            <a:ext cx="0" cy="15128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24 - Ομάδα"/>
          <p:cNvGrpSpPr>
            <a:grpSpLocks/>
          </p:cNvGrpSpPr>
          <p:nvPr/>
        </p:nvGrpSpPr>
        <p:grpSpPr bwMode="auto">
          <a:xfrm>
            <a:off x="323850" y="1268413"/>
            <a:ext cx="2808288" cy="771525"/>
            <a:chOff x="3419872" y="764704"/>
            <a:chExt cx="2808312" cy="770602"/>
          </a:xfrm>
        </p:grpSpPr>
        <p:sp>
          <p:nvSpPr>
            <p:cNvPr id="34844" name="26 - TextBox"/>
            <p:cNvSpPr txBox="1">
              <a:spLocks noChangeArrowheads="1"/>
            </p:cNvSpPr>
            <p:nvPr/>
          </p:nvSpPr>
          <p:spPr bwMode="auto">
            <a:xfrm>
              <a:off x="5148064" y="764704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2 NAD</a:t>
              </a:r>
              <a:r>
                <a:rPr lang="en-US" sz="1600" b="1" baseline="30000"/>
                <a:t>+</a:t>
              </a:r>
              <a:endParaRPr lang="el-GR" sz="1600" b="1"/>
            </a:p>
          </p:txBody>
        </p:sp>
        <p:sp>
          <p:nvSpPr>
            <p:cNvPr id="34845" name="24 - TextBox"/>
            <p:cNvSpPr txBox="1">
              <a:spLocks noChangeArrowheads="1"/>
            </p:cNvSpPr>
            <p:nvPr/>
          </p:nvSpPr>
          <p:spPr bwMode="auto">
            <a:xfrm>
              <a:off x="3995936" y="1196752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2 NADH+2 H</a:t>
              </a:r>
              <a:r>
                <a:rPr lang="en-US" sz="1600" b="1" baseline="30000"/>
                <a:t>+</a:t>
              </a:r>
              <a:endParaRPr lang="el-GR" sz="1600" b="1"/>
            </a:p>
          </p:txBody>
        </p:sp>
        <p:grpSp>
          <p:nvGrpSpPr>
            <p:cNvPr id="4" name="227 - Ομάδα"/>
            <p:cNvGrpSpPr>
              <a:grpSpLocks/>
            </p:cNvGrpSpPr>
            <p:nvPr/>
          </p:nvGrpSpPr>
          <p:grpSpPr bwMode="auto">
            <a:xfrm>
              <a:off x="3419872" y="908720"/>
              <a:ext cx="792088" cy="432048"/>
              <a:chOff x="3419872" y="908720"/>
              <a:chExt cx="792088" cy="432048"/>
            </a:xfrm>
          </p:grpSpPr>
          <p:sp>
            <p:nvSpPr>
              <p:cNvPr id="22" name="21 - Τόξο"/>
              <p:cNvSpPr/>
              <p:nvPr/>
            </p:nvSpPr>
            <p:spPr>
              <a:xfrm rot="16200000">
                <a:off x="3635991" y="692875"/>
                <a:ext cx="359932" cy="792170"/>
              </a:xfrm>
              <a:prstGeom prst="arc">
                <a:avLst>
                  <a:gd name="adj1" fmla="val 12871059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600"/>
              </a:p>
            </p:txBody>
          </p:sp>
          <p:cxnSp>
            <p:nvCxnSpPr>
              <p:cNvPr id="23" name="22 - Ευθύγραμμο βέλος σύνδεσης"/>
              <p:cNvCxnSpPr>
                <a:stCxn id="22" idx="0"/>
              </p:cNvCxnSpPr>
              <p:nvPr/>
            </p:nvCxnSpPr>
            <p:spPr>
              <a:xfrm>
                <a:off x="3697687" y="1260997"/>
                <a:ext cx="369890" cy="792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237 - Ομάδα"/>
          <p:cNvGrpSpPr>
            <a:grpSpLocks/>
          </p:cNvGrpSpPr>
          <p:nvPr/>
        </p:nvGrpSpPr>
        <p:grpSpPr bwMode="auto">
          <a:xfrm>
            <a:off x="323850" y="549275"/>
            <a:ext cx="1800225" cy="744538"/>
            <a:chOff x="3384376" y="620688"/>
            <a:chExt cx="1800200" cy="744761"/>
          </a:xfrm>
        </p:grpSpPr>
        <p:sp>
          <p:nvSpPr>
            <p:cNvPr id="34839" name="17 - TextBox"/>
            <p:cNvSpPr txBox="1">
              <a:spLocks noChangeArrowheads="1"/>
            </p:cNvSpPr>
            <p:nvPr/>
          </p:nvSpPr>
          <p:spPr bwMode="auto">
            <a:xfrm>
              <a:off x="3744416" y="620688"/>
              <a:ext cx="9006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2 ADP</a:t>
              </a:r>
              <a:r>
                <a:rPr lang="en-US" sz="1600" b="1" baseline="30000"/>
                <a:t>3-</a:t>
              </a:r>
              <a:endParaRPr lang="el-GR" sz="1600" b="1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4176528" y="981159"/>
              <a:ext cx="1008048" cy="3842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b="1" dirty="0">
                  <a:latin typeface="+mn-lt"/>
                </a:rPr>
                <a:t>2 ATP</a:t>
              </a:r>
              <a:r>
                <a:rPr lang="en-US" sz="1900" b="1" baseline="30000" dirty="0">
                  <a:latin typeface="+mn-lt"/>
                </a:rPr>
                <a:t>4-</a:t>
              </a:r>
              <a:endParaRPr lang="el-GR" sz="1900" b="1" dirty="0">
                <a:latin typeface="+mn-lt"/>
              </a:endParaRPr>
            </a:p>
          </p:txBody>
        </p:sp>
        <p:grpSp>
          <p:nvGrpSpPr>
            <p:cNvPr id="8" name="240 - Ομάδα"/>
            <p:cNvGrpSpPr>
              <a:grpSpLocks/>
            </p:cNvGrpSpPr>
            <p:nvPr/>
          </p:nvGrpSpPr>
          <p:grpSpPr bwMode="auto">
            <a:xfrm>
              <a:off x="3384376" y="764704"/>
              <a:ext cx="792088" cy="360040"/>
              <a:chOff x="3384376" y="764704"/>
              <a:chExt cx="792088" cy="360040"/>
            </a:xfrm>
          </p:grpSpPr>
          <p:sp>
            <p:nvSpPr>
              <p:cNvPr id="13" name="12 - Τόξο"/>
              <p:cNvSpPr/>
              <p:nvPr/>
            </p:nvSpPr>
            <p:spPr>
              <a:xfrm rot="16200000">
                <a:off x="3601011" y="548559"/>
                <a:ext cx="358883" cy="792152"/>
              </a:xfrm>
              <a:prstGeom prst="arc">
                <a:avLst>
                  <a:gd name="adj1" fmla="val 10804973"/>
                  <a:gd name="adj2" fmla="val 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600"/>
              </a:p>
            </p:txBody>
          </p:sp>
          <p:cxnSp>
            <p:nvCxnSpPr>
              <p:cNvPr id="14" name="13 - Ευθύγραμμο βέλος σύνδεσης"/>
              <p:cNvCxnSpPr>
                <a:stCxn id="13" idx="0"/>
              </p:cNvCxnSpPr>
              <p:nvPr/>
            </p:nvCxnSpPr>
            <p:spPr>
              <a:xfrm>
                <a:off x="3779659" y="1124077"/>
                <a:ext cx="325432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189 - Τόξο"/>
          <p:cNvSpPr/>
          <p:nvPr/>
        </p:nvSpPr>
        <p:spPr>
          <a:xfrm rot="6866174">
            <a:off x="2685257" y="2996406"/>
            <a:ext cx="3219450" cy="1385887"/>
          </a:xfrm>
          <a:prstGeom prst="arc">
            <a:avLst>
              <a:gd name="adj1" fmla="val 15847544"/>
              <a:gd name="adj2" fmla="val 20445740"/>
            </a:avLst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2" name="191 - Τόξο"/>
          <p:cNvSpPr/>
          <p:nvPr/>
        </p:nvSpPr>
        <p:spPr>
          <a:xfrm rot="10800000">
            <a:off x="2700338" y="2276475"/>
            <a:ext cx="4248150" cy="1512888"/>
          </a:xfrm>
          <a:prstGeom prst="arc">
            <a:avLst>
              <a:gd name="adj1" fmla="val 15847544"/>
              <a:gd name="adj2" fmla="val 20866174"/>
            </a:avLst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4825" name="198 - TextBox"/>
          <p:cNvSpPr txBox="1">
            <a:spLocks noChangeArrowheads="1"/>
          </p:cNvSpPr>
          <p:nvPr/>
        </p:nvSpPr>
        <p:spPr bwMode="auto">
          <a:xfrm>
            <a:off x="3563938" y="141287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 i="1"/>
              <a:t>Κυτταρόπλασμα</a:t>
            </a:r>
          </a:p>
        </p:txBody>
      </p:sp>
      <p:sp>
        <p:nvSpPr>
          <p:cNvPr id="34826" name="200 - TextBox"/>
          <p:cNvSpPr txBox="1">
            <a:spLocks noChangeArrowheads="1"/>
          </p:cNvSpPr>
          <p:nvPr/>
        </p:nvSpPr>
        <p:spPr bwMode="auto">
          <a:xfrm>
            <a:off x="4932363" y="836613"/>
            <a:ext cx="1871662" cy="36988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i="1"/>
              <a:t>Βιολογικό έργο</a:t>
            </a:r>
          </a:p>
        </p:txBody>
      </p:sp>
      <p:cxnSp>
        <p:nvCxnSpPr>
          <p:cNvPr id="203" name="202 - Ευθύγραμμο βέλος σύνδεσης"/>
          <p:cNvCxnSpPr/>
          <p:nvPr/>
        </p:nvCxnSpPr>
        <p:spPr>
          <a:xfrm>
            <a:off x="2195513" y="1052513"/>
            <a:ext cx="2663825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- TextBox"/>
          <p:cNvSpPr txBox="1"/>
          <p:nvPr/>
        </p:nvSpPr>
        <p:spPr>
          <a:xfrm>
            <a:off x="1187450" y="0"/>
            <a:ext cx="698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↑</a:t>
            </a:r>
            <a:r>
              <a:rPr lang="el-GR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Ταχύτητας</a:t>
            </a:r>
            <a:r>
              <a:rPr lang="el-G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el-GR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Γλυκόλυσης</a:t>
            </a:r>
            <a:r>
              <a:rPr lang="el-G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&gt;</a:t>
            </a:r>
            <a:r>
              <a:rPr lang="el-GR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×100</a:t>
            </a:r>
          </a:p>
        </p:txBody>
      </p:sp>
      <p:sp>
        <p:nvSpPr>
          <p:cNvPr id="34829" name="7 - TextBox"/>
          <p:cNvSpPr txBox="1">
            <a:spLocks noChangeArrowheads="1"/>
          </p:cNvSpPr>
          <p:nvPr/>
        </p:nvSpPr>
        <p:spPr bwMode="auto">
          <a:xfrm>
            <a:off x="0" y="2060575"/>
            <a:ext cx="295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/>
              <a:t>2 Πυροσταφυλικό</a:t>
            </a:r>
            <a:r>
              <a:rPr lang="el-GR" sz="1600" b="1" baseline="30000"/>
              <a:t>-</a:t>
            </a:r>
          </a:p>
        </p:txBody>
      </p:sp>
      <p:cxnSp>
        <p:nvCxnSpPr>
          <p:cNvPr id="128" name="127 - Ευθύγραμμο βέλος σύνδεσης"/>
          <p:cNvCxnSpPr>
            <a:stCxn id="132" idx="0"/>
          </p:cNvCxnSpPr>
          <p:nvPr/>
        </p:nvCxnSpPr>
        <p:spPr>
          <a:xfrm flipH="1" flipV="1">
            <a:off x="2843213" y="1412875"/>
            <a:ext cx="358775" cy="90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- Ευθύγραμμο βέλος σύνδεσης"/>
          <p:cNvCxnSpPr/>
          <p:nvPr/>
        </p:nvCxnSpPr>
        <p:spPr>
          <a:xfrm>
            <a:off x="1908175" y="2276475"/>
            <a:ext cx="230346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111 - TextBox"/>
          <p:cNvSpPr txBox="1">
            <a:spLocks noChangeArrowheads="1"/>
          </p:cNvSpPr>
          <p:nvPr/>
        </p:nvSpPr>
        <p:spPr bwMode="auto">
          <a:xfrm>
            <a:off x="4211638" y="1989138"/>
            <a:ext cx="2881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/>
              <a:t>[ 2 Γαλακτικό</a:t>
            </a:r>
            <a:r>
              <a:rPr lang="el-GR" sz="2800" b="1" baseline="38000"/>
              <a:t>- </a:t>
            </a:r>
            <a:r>
              <a:rPr lang="el-GR" sz="2800" b="1"/>
              <a:t>]</a:t>
            </a:r>
          </a:p>
        </p:txBody>
      </p:sp>
      <p:sp>
        <p:nvSpPr>
          <p:cNvPr id="113" name="112 - Έλλειψη"/>
          <p:cNvSpPr/>
          <p:nvPr/>
        </p:nvSpPr>
        <p:spPr>
          <a:xfrm>
            <a:off x="2339975" y="2349500"/>
            <a:ext cx="719138" cy="431800"/>
          </a:xfrm>
          <a:prstGeom prst="ellipse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4834" name="113 - TextBox"/>
          <p:cNvSpPr txBox="1">
            <a:spLocks noChangeArrowheads="1"/>
          </p:cNvSpPr>
          <p:nvPr/>
        </p:nvSpPr>
        <p:spPr bwMode="auto">
          <a:xfrm>
            <a:off x="2339975" y="2349500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chemeClr val="accent2"/>
                </a:solidFill>
              </a:rPr>
              <a:t>LDH</a:t>
            </a:r>
            <a:endParaRPr lang="el-GR" sz="2000" b="1" i="1">
              <a:solidFill>
                <a:schemeClr val="accent2"/>
              </a:solidFill>
            </a:endParaRPr>
          </a:p>
        </p:txBody>
      </p:sp>
      <p:cxnSp>
        <p:nvCxnSpPr>
          <p:cNvPr id="121" name="120 - Ευθεία γραμμή σύνδεσης"/>
          <p:cNvCxnSpPr>
            <a:endCxn id="22" idx="2"/>
          </p:cNvCxnSpPr>
          <p:nvPr/>
        </p:nvCxnSpPr>
        <p:spPr>
          <a:xfrm flipH="1">
            <a:off x="719138" y="1412875"/>
            <a:ext cx="1404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131 - Τόξο"/>
          <p:cNvSpPr/>
          <p:nvPr/>
        </p:nvSpPr>
        <p:spPr>
          <a:xfrm rot="10800000">
            <a:off x="1692275" y="1412875"/>
            <a:ext cx="1871663" cy="863600"/>
          </a:xfrm>
          <a:prstGeom prst="arc">
            <a:avLst>
              <a:gd name="adj1" fmla="val 8957606"/>
              <a:gd name="adj2" fmla="val 206491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/>
          </a:p>
        </p:txBody>
      </p:sp>
      <p:sp>
        <p:nvSpPr>
          <p:cNvPr id="118" name="1 - Τίτλος"/>
          <p:cNvSpPr txBox="1">
            <a:spLocks/>
          </p:cNvSpPr>
          <p:nvPr/>
        </p:nvSpPr>
        <p:spPr bwMode="auto">
          <a:xfrm>
            <a:off x="827088" y="3213100"/>
            <a:ext cx="4608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Αναερόβια </a:t>
            </a:r>
            <a:r>
              <a:rPr lang="el-GR" sz="3200" b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γλυκόλυση</a:t>
            </a: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0" name="119 - TextBox"/>
          <p:cNvSpPr txBox="1"/>
          <p:nvPr/>
        </p:nvSpPr>
        <p:spPr>
          <a:xfrm>
            <a:off x="357158" y="3933825"/>
            <a:ext cx="87154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Τελεολογία του γαλακτικού : </a:t>
            </a:r>
            <a:endParaRPr lang="el-GR" sz="2800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latin typeface="+mn-lt"/>
              </a:rPr>
              <a:t>συνέχιση </a:t>
            </a:r>
            <a:r>
              <a:rPr lang="el-GR" sz="2800" dirty="0">
                <a:latin typeface="+mn-lt"/>
              </a:rPr>
              <a:t>της </a:t>
            </a:r>
            <a:r>
              <a:rPr lang="el-GR" sz="2800" dirty="0" err="1">
                <a:latin typeface="+mn-lt"/>
              </a:rPr>
              <a:t>γλυκόλυσης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</a:t>
            </a:r>
            <a:r>
              <a:rPr lang="el-GR" sz="2800" dirty="0">
                <a:latin typeface="+mn-lt"/>
              </a:rPr>
              <a:t>διατήρηση της παραγωγής ενέργειας στο </a:t>
            </a:r>
            <a:r>
              <a:rPr lang="el-GR" sz="2800" dirty="0" err="1">
                <a:latin typeface="+mn-lt"/>
              </a:rPr>
              <a:t>υποξικό</a:t>
            </a:r>
            <a:r>
              <a:rPr lang="el-GR" sz="2800" dirty="0">
                <a:latin typeface="+mn-lt"/>
              </a:rPr>
              <a:t> κύτταρο.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Καταγωγή από τα πιο αρχαία κύτταρα που αναπτύχθηκαν  σε ατμόσφαιρα χωρίς </a:t>
            </a:r>
            <a:r>
              <a:rPr lang="el-GR" sz="2800" dirty="0" smtClean="0">
                <a:latin typeface="+mn-lt"/>
              </a:rPr>
              <a:t>Ο</a:t>
            </a:r>
            <a:r>
              <a:rPr lang="el-GR" sz="2800" baseline="-25000" dirty="0" smtClean="0">
                <a:latin typeface="+mn-lt"/>
              </a:rPr>
              <a:t>2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98018" y="71414"/>
            <a:ext cx="7174576" cy="5372114"/>
          </a:xfrm>
          <a:prstGeom prst="rect">
            <a:avLst/>
          </a:prstGeom>
        </p:spPr>
      </p:pic>
      <p:pic>
        <p:nvPicPr>
          <p:cNvPr id="3" name="Picture 5" descr="File003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3543"/>
            <a:ext cx="2943471" cy="25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7950" y="115888"/>
            <a:ext cx="1008063" cy="339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2"/>
                </a:solidFill>
                <a:latin typeface="+mn-lt"/>
              </a:rPr>
              <a:t>Γλυκόζη</a:t>
            </a:r>
            <a:endParaRPr lang="el-GR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23850" y="476250"/>
            <a:ext cx="0" cy="1512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24 - Ομάδα"/>
          <p:cNvGrpSpPr>
            <a:grpSpLocks/>
          </p:cNvGrpSpPr>
          <p:nvPr/>
        </p:nvGrpSpPr>
        <p:grpSpPr bwMode="auto">
          <a:xfrm>
            <a:off x="323850" y="1268413"/>
            <a:ext cx="2808288" cy="771525"/>
            <a:chOff x="3419872" y="764704"/>
            <a:chExt cx="2808312" cy="770602"/>
          </a:xfrm>
        </p:grpSpPr>
        <p:sp>
          <p:nvSpPr>
            <p:cNvPr id="35866" name="26 - TextBox"/>
            <p:cNvSpPr txBox="1">
              <a:spLocks noChangeArrowheads="1"/>
            </p:cNvSpPr>
            <p:nvPr/>
          </p:nvSpPr>
          <p:spPr bwMode="auto">
            <a:xfrm>
              <a:off x="5148064" y="764704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2 NAD</a:t>
              </a:r>
              <a:r>
                <a:rPr lang="en-US" sz="1600" b="1" baseline="30000"/>
                <a:t>+</a:t>
              </a:r>
              <a:endParaRPr lang="el-GR" sz="1600" b="1"/>
            </a:p>
          </p:txBody>
        </p:sp>
        <p:sp>
          <p:nvSpPr>
            <p:cNvPr id="35867" name="24 - TextBox"/>
            <p:cNvSpPr txBox="1">
              <a:spLocks noChangeArrowheads="1"/>
            </p:cNvSpPr>
            <p:nvPr/>
          </p:nvSpPr>
          <p:spPr bwMode="auto">
            <a:xfrm>
              <a:off x="3995936" y="1196752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2 NADH+2 H</a:t>
              </a:r>
              <a:r>
                <a:rPr lang="en-US" sz="1600" b="1" baseline="30000"/>
                <a:t>+</a:t>
              </a:r>
              <a:endParaRPr lang="el-GR" sz="1600" b="1"/>
            </a:p>
          </p:txBody>
        </p:sp>
        <p:grpSp>
          <p:nvGrpSpPr>
            <p:cNvPr id="3" name="227 - Ομάδα"/>
            <p:cNvGrpSpPr>
              <a:grpSpLocks/>
            </p:cNvGrpSpPr>
            <p:nvPr/>
          </p:nvGrpSpPr>
          <p:grpSpPr bwMode="auto">
            <a:xfrm>
              <a:off x="3419872" y="908720"/>
              <a:ext cx="792088" cy="432048"/>
              <a:chOff x="3419872" y="908720"/>
              <a:chExt cx="792088" cy="432048"/>
            </a:xfrm>
          </p:grpSpPr>
          <p:sp>
            <p:nvSpPr>
              <p:cNvPr id="22" name="21 - Τόξο"/>
              <p:cNvSpPr/>
              <p:nvPr/>
            </p:nvSpPr>
            <p:spPr>
              <a:xfrm rot="16200000">
                <a:off x="3635991" y="692875"/>
                <a:ext cx="359932" cy="792170"/>
              </a:xfrm>
              <a:prstGeom prst="arc">
                <a:avLst>
                  <a:gd name="adj1" fmla="val 12871059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600"/>
              </a:p>
            </p:txBody>
          </p:sp>
          <p:cxnSp>
            <p:nvCxnSpPr>
              <p:cNvPr id="23" name="22 - Ευθύγραμμο βέλος σύνδεσης"/>
              <p:cNvCxnSpPr>
                <a:stCxn id="22" idx="0"/>
              </p:cNvCxnSpPr>
              <p:nvPr/>
            </p:nvCxnSpPr>
            <p:spPr>
              <a:xfrm>
                <a:off x="3697687" y="1260997"/>
                <a:ext cx="369890" cy="792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237 - Ομάδα"/>
          <p:cNvGrpSpPr>
            <a:grpSpLocks/>
          </p:cNvGrpSpPr>
          <p:nvPr/>
        </p:nvGrpSpPr>
        <p:grpSpPr bwMode="auto">
          <a:xfrm>
            <a:off x="323850" y="549275"/>
            <a:ext cx="1655763" cy="698500"/>
            <a:chOff x="3384376" y="620688"/>
            <a:chExt cx="1656184" cy="698594"/>
          </a:xfrm>
        </p:grpSpPr>
        <p:sp>
          <p:nvSpPr>
            <p:cNvPr id="35861" name="17 - TextBox"/>
            <p:cNvSpPr txBox="1">
              <a:spLocks noChangeArrowheads="1"/>
            </p:cNvSpPr>
            <p:nvPr/>
          </p:nvSpPr>
          <p:spPr bwMode="auto">
            <a:xfrm>
              <a:off x="3744416" y="620688"/>
              <a:ext cx="9006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2 ADP</a:t>
              </a:r>
              <a:r>
                <a:rPr lang="en-US" sz="1600" b="1" baseline="30000"/>
                <a:t>3-</a:t>
              </a:r>
              <a:endParaRPr lang="el-GR" sz="1600" b="1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4176740" y="981099"/>
              <a:ext cx="863820" cy="3381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2 ATP</a:t>
              </a:r>
              <a:r>
                <a:rPr lang="en-US" sz="1600" b="1" baseline="30000" dirty="0">
                  <a:latin typeface="+mn-lt"/>
                </a:rPr>
                <a:t>4-</a:t>
              </a:r>
              <a:endParaRPr lang="el-GR" sz="1600" b="1" dirty="0">
                <a:latin typeface="+mn-lt"/>
              </a:endParaRPr>
            </a:p>
          </p:txBody>
        </p:sp>
        <p:grpSp>
          <p:nvGrpSpPr>
            <p:cNvPr id="7" name="240 - Ομάδα"/>
            <p:cNvGrpSpPr>
              <a:grpSpLocks/>
            </p:cNvGrpSpPr>
            <p:nvPr/>
          </p:nvGrpSpPr>
          <p:grpSpPr bwMode="auto">
            <a:xfrm>
              <a:off x="3384376" y="764704"/>
              <a:ext cx="792088" cy="360040"/>
              <a:chOff x="3384376" y="764704"/>
              <a:chExt cx="792088" cy="360040"/>
            </a:xfrm>
          </p:grpSpPr>
          <p:sp>
            <p:nvSpPr>
              <p:cNvPr id="13" name="12 - Τόξο"/>
              <p:cNvSpPr/>
              <p:nvPr/>
            </p:nvSpPr>
            <p:spPr>
              <a:xfrm rot="16200000">
                <a:off x="3601147" y="548399"/>
                <a:ext cx="358823" cy="792364"/>
              </a:xfrm>
              <a:prstGeom prst="arc">
                <a:avLst>
                  <a:gd name="adj1" fmla="val 10804973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600"/>
              </a:p>
            </p:txBody>
          </p:sp>
          <p:cxnSp>
            <p:nvCxnSpPr>
              <p:cNvPr id="14" name="13 - Ευθύγραμμο βέλος σύνδεσης"/>
              <p:cNvCxnSpPr>
                <a:stCxn id="13" idx="0"/>
              </p:cNvCxnSpPr>
              <p:nvPr/>
            </p:nvCxnSpPr>
            <p:spPr>
              <a:xfrm>
                <a:off x="3779764" y="1123993"/>
                <a:ext cx="32552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189 - Τόξο"/>
          <p:cNvSpPr/>
          <p:nvPr/>
        </p:nvSpPr>
        <p:spPr>
          <a:xfrm rot="6866174">
            <a:off x="2685257" y="2996406"/>
            <a:ext cx="3219450" cy="1385887"/>
          </a:xfrm>
          <a:prstGeom prst="arc">
            <a:avLst>
              <a:gd name="adj1" fmla="val 15847544"/>
              <a:gd name="adj2" fmla="val 20445740"/>
            </a:avLst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2" name="191 - Τόξο"/>
          <p:cNvSpPr/>
          <p:nvPr/>
        </p:nvSpPr>
        <p:spPr>
          <a:xfrm rot="10800000">
            <a:off x="2700338" y="2276475"/>
            <a:ext cx="4248150" cy="1512888"/>
          </a:xfrm>
          <a:prstGeom prst="arc">
            <a:avLst>
              <a:gd name="adj1" fmla="val 15847544"/>
              <a:gd name="adj2" fmla="val 20866174"/>
            </a:avLst>
          </a:prstGeom>
          <a:ln>
            <a:solidFill>
              <a:schemeClr val="bg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5848" name="198 - TextBox"/>
          <p:cNvSpPr txBox="1">
            <a:spLocks noChangeArrowheads="1"/>
          </p:cNvSpPr>
          <p:nvPr/>
        </p:nvSpPr>
        <p:spPr bwMode="auto">
          <a:xfrm>
            <a:off x="3563938" y="141287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 i="1"/>
              <a:t>Κυτταρόπλασμα</a:t>
            </a:r>
          </a:p>
        </p:txBody>
      </p:sp>
      <p:sp>
        <p:nvSpPr>
          <p:cNvPr id="35849" name="200 - TextBox"/>
          <p:cNvSpPr txBox="1">
            <a:spLocks noChangeArrowheads="1"/>
          </p:cNvSpPr>
          <p:nvPr/>
        </p:nvSpPr>
        <p:spPr bwMode="auto">
          <a:xfrm>
            <a:off x="4932363" y="836613"/>
            <a:ext cx="1871662" cy="36988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i="1"/>
              <a:t>Βιολογικό έργο</a:t>
            </a:r>
          </a:p>
        </p:txBody>
      </p:sp>
      <p:cxnSp>
        <p:nvCxnSpPr>
          <p:cNvPr id="203" name="202 - Ευθύγραμμο βέλος σύνδεσης"/>
          <p:cNvCxnSpPr/>
          <p:nvPr/>
        </p:nvCxnSpPr>
        <p:spPr>
          <a:xfrm>
            <a:off x="2195513" y="1052513"/>
            <a:ext cx="2663825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7 - TextBox"/>
          <p:cNvSpPr txBox="1">
            <a:spLocks noChangeArrowheads="1"/>
          </p:cNvSpPr>
          <p:nvPr/>
        </p:nvSpPr>
        <p:spPr bwMode="auto">
          <a:xfrm>
            <a:off x="0" y="2060575"/>
            <a:ext cx="295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/>
              <a:t>2 Πυροσταφυλικό</a:t>
            </a:r>
            <a:r>
              <a:rPr lang="el-GR" sz="1600" b="1" baseline="30000"/>
              <a:t>-</a:t>
            </a:r>
          </a:p>
        </p:txBody>
      </p:sp>
      <p:cxnSp>
        <p:nvCxnSpPr>
          <p:cNvPr id="128" name="127 - Ευθύγραμμο βέλος σύνδεσης"/>
          <p:cNvCxnSpPr>
            <a:stCxn id="132" idx="0"/>
          </p:cNvCxnSpPr>
          <p:nvPr/>
        </p:nvCxnSpPr>
        <p:spPr>
          <a:xfrm flipH="1" flipV="1">
            <a:off x="2843213" y="1412875"/>
            <a:ext cx="358775" cy="90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- Ευθύγραμμο βέλος σύνδεσης"/>
          <p:cNvCxnSpPr/>
          <p:nvPr/>
        </p:nvCxnSpPr>
        <p:spPr>
          <a:xfrm>
            <a:off x="1908175" y="2276475"/>
            <a:ext cx="23034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111 - TextBox"/>
          <p:cNvSpPr txBox="1">
            <a:spLocks noChangeArrowheads="1"/>
          </p:cNvSpPr>
          <p:nvPr/>
        </p:nvSpPr>
        <p:spPr bwMode="auto">
          <a:xfrm>
            <a:off x="4211638" y="206057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/>
              <a:t>2 Γαλακτικό</a:t>
            </a:r>
            <a:r>
              <a:rPr lang="el-GR" sz="1600" b="1" baseline="38000"/>
              <a:t>- </a:t>
            </a:r>
            <a:endParaRPr lang="el-GR" sz="1600" b="1"/>
          </a:p>
        </p:txBody>
      </p:sp>
      <p:sp>
        <p:nvSpPr>
          <p:cNvPr id="113" name="112 - Έλλειψη"/>
          <p:cNvSpPr/>
          <p:nvPr/>
        </p:nvSpPr>
        <p:spPr>
          <a:xfrm>
            <a:off x="2339975" y="2349500"/>
            <a:ext cx="719138" cy="431800"/>
          </a:xfrm>
          <a:prstGeom prst="ellipse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5856" name="113 - TextBox"/>
          <p:cNvSpPr txBox="1">
            <a:spLocks noChangeArrowheads="1"/>
          </p:cNvSpPr>
          <p:nvPr/>
        </p:nvSpPr>
        <p:spPr bwMode="auto">
          <a:xfrm>
            <a:off x="2339975" y="2349500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chemeClr val="accent2"/>
                </a:solidFill>
              </a:rPr>
              <a:t>LDH</a:t>
            </a:r>
            <a:endParaRPr lang="el-GR" sz="2000" b="1" i="1">
              <a:solidFill>
                <a:schemeClr val="accent2"/>
              </a:solidFill>
            </a:endParaRPr>
          </a:p>
        </p:txBody>
      </p:sp>
      <p:cxnSp>
        <p:nvCxnSpPr>
          <p:cNvPr id="121" name="120 - Ευθεία γραμμή σύνδεσης"/>
          <p:cNvCxnSpPr>
            <a:endCxn id="22" idx="2"/>
          </p:cNvCxnSpPr>
          <p:nvPr/>
        </p:nvCxnSpPr>
        <p:spPr>
          <a:xfrm flipH="1">
            <a:off x="719138" y="1412875"/>
            <a:ext cx="1404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131 - Τόξο"/>
          <p:cNvSpPr/>
          <p:nvPr/>
        </p:nvSpPr>
        <p:spPr>
          <a:xfrm rot="10800000">
            <a:off x="1692275" y="1412875"/>
            <a:ext cx="1871663" cy="863600"/>
          </a:xfrm>
          <a:prstGeom prst="arc">
            <a:avLst>
              <a:gd name="adj1" fmla="val 8957606"/>
              <a:gd name="adj2" fmla="val 206491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/>
          </a:p>
        </p:txBody>
      </p:sp>
      <p:sp>
        <p:nvSpPr>
          <p:cNvPr id="115" name="1 - Τίτλος"/>
          <p:cNvSpPr txBox="1">
            <a:spLocks/>
          </p:cNvSpPr>
          <p:nvPr/>
        </p:nvSpPr>
        <p:spPr bwMode="auto">
          <a:xfrm>
            <a:off x="250825" y="3213100"/>
            <a:ext cx="8569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Αναερόβια </a:t>
            </a:r>
            <a:r>
              <a:rPr lang="el-GR" sz="3200" b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γλυκόλυση</a:t>
            </a: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- γαλακτική ζύμωση</a:t>
            </a:r>
          </a:p>
        </p:txBody>
      </p:sp>
      <p:sp>
        <p:nvSpPr>
          <p:cNvPr id="33" name="32 - TextBox"/>
          <p:cNvSpPr txBox="1"/>
          <p:nvPr/>
        </p:nvSpPr>
        <p:spPr>
          <a:xfrm>
            <a:off x="468313" y="4256324"/>
            <a:ext cx="83185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 μοναδικός τρόπος παραγωγής ενέργειας στα ερυθρά αιμοσφαίρια που στερούνται </a:t>
            </a:r>
            <a:r>
              <a:rPr lang="el-GR" sz="2800" dirty="0" smtClean="0">
                <a:latin typeface="+mn-lt"/>
              </a:rPr>
              <a:t>μιτοχονδρίων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Τα ενδοθηλιακά κύτταρα έχουν 5% μιτοχόνδρια = 85% της παραγωγής ΑΤΡ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Warburg effect</a:t>
            </a:r>
            <a:endParaRPr lang="el-G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1" y="832374"/>
            <a:ext cx="6929485" cy="588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76250"/>
            <a:ext cx="3157537" cy="5013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2771775" y="5891234"/>
            <a:ext cx="35052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l-GR" sz="3600" kern="10" dirty="0" smtClean="0">
                <a:ln w="12700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ΕΥΧΑΡΙΣΤΩ</a:t>
            </a:r>
            <a:endParaRPr lang="el-GR" sz="3600" kern="10" dirty="0">
              <a:ln w="12700">
                <a:solidFill>
                  <a:srgbClr val="B2B2B2"/>
                </a:solidFill>
                <a:miter lim="800000"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/>
              <a:t>Οξεία αναπνευστική αλκάλωση-Θεραπεία</a:t>
            </a:r>
            <a:endParaRPr lang="el-GR" sz="3600" b="1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57338"/>
            <a:ext cx="81740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1214414" y="5715016"/>
            <a:ext cx="67151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/>
              <a:t>Οξεία αναπνευστική αλκάλωση-Θεραπεία</a:t>
            </a:r>
            <a:endParaRPr lang="el-GR" sz="3600" b="1" dirty="0"/>
          </a:p>
        </p:txBody>
      </p:sp>
      <p:grpSp>
        <p:nvGrpSpPr>
          <p:cNvPr id="3" name="5 - Ομάδα"/>
          <p:cNvGrpSpPr>
            <a:grpSpLocks/>
          </p:cNvGrpSpPr>
          <p:nvPr/>
        </p:nvGrpSpPr>
        <p:grpSpPr bwMode="auto">
          <a:xfrm>
            <a:off x="357158" y="1285860"/>
            <a:ext cx="8572560" cy="5327650"/>
            <a:chOff x="755576" y="1530821"/>
            <a:chExt cx="7572375" cy="4778499"/>
          </a:xfrm>
        </p:grpSpPr>
        <p:pic>
          <p:nvPicPr>
            <p:cNvPr id="5530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576" y="1530821"/>
              <a:ext cx="7572375" cy="477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- Ορθογώνιο"/>
            <p:cNvSpPr/>
            <p:nvPr/>
          </p:nvSpPr>
          <p:spPr>
            <a:xfrm>
              <a:off x="4500489" y="1643537"/>
              <a:ext cx="2087562" cy="842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2852"/>
            <a:ext cx="8763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dirty="0" smtClean="0"/>
              <a:t>Μάσκες με ασκό</a:t>
            </a:r>
            <a:br>
              <a:rPr lang="el-GR" dirty="0" smtClean="0"/>
            </a:br>
            <a:r>
              <a:rPr lang="el-GR" dirty="0" smtClean="0"/>
              <a:t> μερικής </a:t>
            </a:r>
            <a:r>
              <a:rPr lang="el-GR" dirty="0" err="1" smtClean="0"/>
              <a:t>επανεισπνοής</a:t>
            </a:r>
            <a:r>
              <a:rPr lang="el-GR" dirty="0" smtClean="0"/>
              <a:t> και μη</a:t>
            </a:r>
          </a:p>
        </p:txBody>
      </p:sp>
      <p:pic>
        <p:nvPicPr>
          <p:cNvPr id="57347" name="Object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677" y="1546234"/>
            <a:ext cx="4719637" cy="5240352"/>
          </a:xfrm>
          <a:noFill/>
        </p:spPr>
      </p:pic>
      <p:pic>
        <p:nvPicPr>
          <p:cNvPr id="57348" name="Object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546225"/>
            <a:ext cx="4191000" cy="5240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so2E5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428604"/>
            <a:ext cx="6215106" cy="63579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/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85860"/>
            <a:ext cx="8858280" cy="5286412"/>
          </a:xfrm>
        </p:spPr>
        <p:txBody>
          <a:bodyPr>
            <a:noAutofit/>
          </a:bodyPr>
          <a:lstStyle/>
          <a:p>
            <a:r>
              <a:rPr lang="el-GR" sz="3600" dirty="0" smtClean="0"/>
              <a:t>Γυναίκα 52 ετών, καπνίστρια με ΧΑΠ, ΑΥ, ΣΔτ2, ολική θυρεοειδεκτομή &amp; νοσογόνο παχυσαρκία</a:t>
            </a:r>
          </a:p>
          <a:p>
            <a:r>
              <a:rPr lang="el-GR" sz="3600" dirty="0" smtClean="0"/>
              <a:t>ΤΕΠ Αττικού με ταχύπνοια, </a:t>
            </a:r>
            <a:r>
              <a:rPr lang="el-GR" sz="3600" dirty="0" err="1" smtClean="0"/>
              <a:t>ορθόπνοια</a:t>
            </a:r>
            <a:r>
              <a:rPr lang="el-GR" sz="3600" dirty="0" smtClean="0"/>
              <a:t>, μείωση </a:t>
            </a:r>
            <a:r>
              <a:rPr lang="el-GR" sz="3600" dirty="0" err="1" smtClean="0"/>
              <a:t>αναπνευστ</a:t>
            </a:r>
            <a:r>
              <a:rPr lang="el-GR" sz="3600" dirty="0" smtClean="0"/>
              <a:t>. ψιθυρίσματος </a:t>
            </a:r>
            <a:r>
              <a:rPr lang="el-GR" sz="3600" dirty="0" err="1" smtClean="0"/>
              <a:t>άμφω</a:t>
            </a:r>
            <a:endParaRPr lang="el-GR" sz="3600" dirty="0" smtClean="0"/>
          </a:p>
          <a:p>
            <a:r>
              <a:rPr lang="el-GR" sz="3600" dirty="0" smtClean="0">
                <a:solidFill>
                  <a:srgbClr val="FF0000"/>
                </a:solidFill>
              </a:rPr>
              <a:t>Λοίμωξη αναπνευστικού, καρδιακή κάμψη</a:t>
            </a:r>
          </a:p>
          <a:p>
            <a:r>
              <a:rPr lang="el-GR" sz="3600" dirty="0" smtClean="0"/>
              <a:t>Τέθηκε σε </a:t>
            </a:r>
            <a:r>
              <a:rPr lang="en-US" sz="3600" dirty="0" smtClean="0"/>
              <a:t>MV </a:t>
            </a:r>
            <a:r>
              <a:rPr lang="el-GR" sz="3600" dirty="0" smtClean="0"/>
              <a:t>35% και διούρηση</a:t>
            </a:r>
          </a:p>
          <a:p>
            <a:r>
              <a:rPr lang="el-GR" sz="3600" dirty="0" smtClean="0"/>
              <a:t>Διασωλήνωση &amp; ΜΥΑ 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60348"/>
            <a:ext cx="8229600" cy="796884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Περίπτωση 1, </a:t>
            </a:r>
            <a:r>
              <a:rPr lang="en-US" dirty="0" smtClean="0"/>
              <a:t>ABGs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786050" y="857232"/>
            <a:ext cx="2571768" cy="63976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ΔΙΑΣΩΛΗΝΩΣΗ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215074" y="857232"/>
            <a:ext cx="2428892" cy="639762"/>
          </a:xfrm>
        </p:spPr>
        <p:txBody>
          <a:bodyPr>
            <a:normAutofit/>
          </a:bodyPr>
          <a:lstStyle/>
          <a:p>
            <a:pPr lvl="0"/>
            <a:r>
              <a:rPr lang="el-GR" dirty="0" smtClean="0">
                <a:solidFill>
                  <a:schemeClr val="tx1"/>
                </a:solidFill>
              </a:rPr>
              <a:t>ΣΤΗ ΜΕΘ</a:t>
            </a:r>
          </a:p>
        </p:txBody>
      </p:sp>
      <p:pic>
        <p:nvPicPr>
          <p:cNvPr id="8" name="Picture 2" descr="D:\ΕΝΕ - ΠΤΟΛΕΜΑΙΔΑ - ΚΟΜΟΤΙΝΗ\ΚΟΜΟΤΗΝΗ 2017\20170626_1238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1649374"/>
            <a:ext cx="3143272" cy="520862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857884" y="1643074"/>
            <a:ext cx="3214678" cy="5214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71406" y="1714488"/>
            <a:ext cx="2357454" cy="48577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 	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7.28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pCO2 	9</a:t>
            </a:r>
            <a:r>
              <a:rPr lang="el-GR" sz="2400" b="1" dirty="0" smtClean="0"/>
              <a:t>4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pO2 	6</a:t>
            </a:r>
            <a:r>
              <a:rPr lang="el-GR" sz="2400" b="1" dirty="0" smtClean="0"/>
              <a:t>4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HCO3 	</a:t>
            </a:r>
            <a:r>
              <a:rPr lang="el-GR" sz="2400" b="1" dirty="0" smtClean="0"/>
              <a:t>4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MV</a:t>
            </a:r>
            <a:r>
              <a:rPr lang="el-GR" sz="2400" b="1" dirty="0" smtClean="0"/>
              <a:t>	</a:t>
            </a:r>
            <a:r>
              <a:rPr lang="en-US" sz="2400" b="1" dirty="0" smtClean="0"/>
              <a:t>35%</a:t>
            </a:r>
            <a:endParaRPr lang="el-GR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Χρειάζεται διασωλήνωση?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Θέση κειμένου"/>
          <p:cNvSpPr txBox="1">
            <a:spLocks/>
          </p:cNvSpPr>
          <p:nvPr/>
        </p:nvSpPr>
        <p:spPr>
          <a:xfrm>
            <a:off x="214282" y="857232"/>
            <a:ext cx="214314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ΑΡΧΙΚΑ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6215074" y="1928802"/>
            <a:ext cx="178595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6286512" y="2071678"/>
            <a:ext cx="171451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6215074" y="6570684"/>
            <a:ext cx="164307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4572000" y="2071678"/>
            <a:ext cx="1214446" cy="32861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7.67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pCO2</a:t>
            </a:r>
            <a:r>
              <a:rPr kumimoji="0" lang="el-G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r>
              <a:rPr lang="el-GR" b="1" dirty="0" smtClean="0"/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HCO3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b="1" dirty="0" smtClean="0"/>
              <a:t>42</a:t>
            </a:r>
            <a:endParaRPr lang="el-G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764</TotalTime>
  <Words>1148</Words>
  <Application>Microsoft Office PowerPoint</Application>
  <PresentationFormat>Προβολή στην οθόνη (4:3)</PresentationFormat>
  <Paragraphs>307</Paragraphs>
  <Slides>32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Μετρό</vt:lpstr>
      <vt:lpstr>ΔΙΑΦΟΡΑ ΘΕΜΑΤΑ ΟΞΕΟΒΑΣΙΚΩΝ ΔΙΑΤΑΡΑΧΩΝ ΣΧΟΛΙΑ - ΠΑΡΑΔΕΙΓΜΑΤΑ </vt:lpstr>
      <vt:lpstr>Οξεία αναπνευστική οξέωση- Θεραπεία</vt:lpstr>
      <vt:lpstr>Παρουσίαση του PowerPoint</vt:lpstr>
      <vt:lpstr>Οξεία αναπνευστική αλκάλωση-Θεραπεία</vt:lpstr>
      <vt:lpstr>Οξεία αναπνευστική αλκάλωση-Θεραπεία</vt:lpstr>
      <vt:lpstr>Μάσκες με ασκό  μερικής επανεισπνοής και μη</vt:lpstr>
      <vt:lpstr>Παρουσίαση του PowerPoint</vt:lpstr>
      <vt:lpstr>Περίπτωση 1</vt:lpstr>
      <vt:lpstr> Περίπτωση 1, ABGs</vt:lpstr>
      <vt:lpstr>Προγνωστική σημασία των επιπέδων γαλακτικού στο αίμα</vt:lpstr>
      <vt:lpstr>Παρουσίαση του PowerPoint</vt:lpstr>
      <vt:lpstr>Παρουσίαση του PowerPoint</vt:lpstr>
      <vt:lpstr>Περίπτωση 2</vt:lpstr>
      <vt:lpstr>Περίπτωση 2, ABGs 27/7/17</vt:lpstr>
      <vt:lpstr>Θεραπεία γαλακτικής οξέωσης</vt:lpstr>
      <vt:lpstr>Παρουσίαση του PowerPoint</vt:lpstr>
      <vt:lpstr>Παρουσίαση του PowerPoint</vt:lpstr>
      <vt:lpstr>Περίπτωση 2. ABGs 28/7/17</vt:lpstr>
      <vt:lpstr>Παρουσίαση του PowerPoint</vt:lpstr>
      <vt:lpstr>Γαλακτική οξέωση- Ρόλος των διττανθρακικών  </vt:lpstr>
      <vt:lpstr>Οξεία Μεταβολική Οξέωση - ΟΝΑ</vt:lpstr>
      <vt:lpstr>Περίπτωση 3</vt:lpstr>
      <vt:lpstr>Περίπτωση 3, ABGs</vt:lpstr>
      <vt:lpstr>Περίπτωση 3, ABGs</vt:lpstr>
      <vt:lpstr>Παρουσίαση του PowerPoint</vt:lpstr>
      <vt:lpstr>Περίπτωση 4</vt:lpstr>
      <vt:lpstr>Περίπτωση 4, ABGs</vt:lpstr>
      <vt:lpstr>Περίπτωση 4, ABGs</vt:lpstr>
      <vt:lpstr>Υποξία</vt:lpstr>
      <vt:lpstr>Παρουσίαση του PowerPoint</vt:lpstr>
      <vt:lpstr>The Warburg effect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Μάσκα μη επανεισπνοής</dc:title>
  <dc:creator>GFild</dc:creator>
  <cp:lastModifiedBy>skn</cp:lastModifiedBy>
  <cp:revision>100</cp:revision>
  <dcterms:created xsi:type="dcterms:W3CDTF">2017-09-15T13:43:13Z</dcterms:created>
  <dcterms:modified xsi:type="dcterms:W3CDTF">2017-09-24T18:19:22Z</dcterms:modified>
</cp:coreProperties>
</file>